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27"/>
  </p:notesMasterIdLst>
  <p:handoutMasterIdLst>
    <p:handoutMasterId r:id="rId28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</p:sldIdLst>
  <p:sldSz cx="9144000" cy="6858000" type="screen4x3"/>
  <p:notesSz cx="6954838" cy="93091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32">
          <p15:clr>
            <a:srgbClr val="A4A3A4"/>
          </p15:clr>
        </p15:guide>
        <p15:guide id="2" pos="219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B2B2B2"/>
    <a:srgbClr val="001132"/>
    <a:srgbClr val="FFFFFF"/>
    <a:srgbClr val="CCFFFF"/>
    <a:srgbClr val="CCFFCC"/>
    <a:srgbClr val="3333FF"/>
    <a:srgbClr val="CCCCFF"/>
    <a:srgbClr val="D5D7FB"/>
    <a:srgbClr val="D9F1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28" autoAdjust="0"/>
    <p:restoredTop sz="90995" autoAdjust="0"/>
  </p:normalViewPr>
  <p:slideViewPr>
    <p:cSldViewPr showGuides="1">
      <p:cViewPr varScale="1">
        <p:scale>
          <a:sx n="91" d="100"/>
          <a:sy n="91" d="100"/>
        </p:scale>
        <p:origin x="390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7370"/>
    </p:cViewPr>
  </p:outlineViewPr>
  <p:notesTextViewPr>
    <p:cViewPr>
      <p:scale>
        <a:sx n="125" d="100"/>
        <a:sy n="125" d="100"/>
      </p:scale>
      <p:origin x="0" y="0"/>
    </p:cViewPr>
  </p:notesTextViewPr>
  <p:sorterViewPr>
    <p:cViewPr>
      <p:scale>
        <a:sx n="75" d="100"/>
        <a:sy n="75" d="100"/>
      </p:scale>
      <p:origin x="0" y="18576"/>
    </p:cViewPr>
  </p:sorterViewPr>
  <p:notesViewPr>
    <p:cSldViewPr showGuides="1">
      <p:cViewPr>
        <p:scale>
          <a:sx n="80" d="100"/>
          <a:sy n="80" d="100"/>
        </p:scale>
        <p:origin x="2292" y="672"/>
      </p:cViewPr>
      <p:guideLst>
        <p:guide orient="horz" pos="2932"/>
        <p:guide pos="219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184275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075" cy="465138"/>
          </a:xfrm>
          <a:prstGeom prst="rect">
            <a:avLst/>
          </a:prstGeom>
        </p:spPr>
        <p:txBody>
          <a:bodyPr vert="horz" wrap="square" lIns="93878" tIns="46939" rIns="93878" bIns="46939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40175" y="0"/>
            <a:ext cx="3013075" cy="465138"/>
          </a:xfrm>
          <a:prstGeom prst="rect">
            <a:avLst/>
          </a:prstGeom>
        </p:spPr>
        <p:txBody>
          <a:bodyPr vert="horz" lIns="93878" tIns="46939" rIns="93878" bIns="46939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3A90E980-1BC9-4EC9-8F55-28FFCD5E08FF}" type="datetime1">
              <a:rPr lang="en-US" smtClean="0"/>
              <a:t>12/12/2016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9350" y="696913"/>
            <a:ext cx="4656138" cy="34925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878" tIns="46939" rIns="93878" bIns="46939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325" y="4422775"/>
            <a:ext cx="5564188" cy="4187825"/>
          </a:xfrm>
          <a:prstGeom prst="rect">
            <a:avLst/>
          </a:prstGeom>
        </p:spPr>
        <p:txBody>
          <a:bodyPr vert="horz" wrap="square" lIns="93878" tIns="46939" rIns="93878" bIns="46939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>
          <a:xfrm>
            <a:off x="3940175" y="8842375"/>
            <a:ext cx="3013075" cy="46513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5D49DC0C-B9C0-4B05-8E4A-9A0BDB5ABDC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4"/>
          </p:nvPr>
        </p:nvSpPr>
        <p:spPr>
          <a:xfrm>
            <a:off x="0" y="8842375"/>
            <a:ext cx="30130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39305"/>
      </p:ext>
    </p:extLst>
  </p:cSld>
  <p:clrMap bg1="lt1" tx1="dk1" bg2="lt2" tx2="dk2" accent1="accent1" accent2="accent2" accent3="accent3" accent4="accent4" accent5="accent5" accent6="accent6" hlink="hlink" folHlink="folHlink"/>
  <p:hf sldNum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Header Placeholder 1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/>
          </a:p>
        </p:txBody>
      </p:sp>
      <p:sp>
        <p:nvSpPr>
          <p:cNvPr id="6" name="Date Placeholder 2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651D0148-B72B-438C-A5A0-39A15E486124}" type="datetime1">
              <a:rPr lang="en-US" smtClean="0"/>
              <a:pPr>
                <a:defRPr/>
              </a:pPr>
              <a:t>12/12/2016</a:t>
            </a:fld>
            <a:endParaRPr lang="en-US" dirty="0"/>
          </a:p>
        </p:txBody>
      </p:sp>
      <p:sp>
        <p:nvSpPr>
          <p:cNvPr id="123908" name="Rectangle 7"/>
          <p:cNvSpPr txBox="1">
            <a:spLocks noGrp="1" noChangeArrowheads="1"/>
          </p:cNvSpPr>
          <p:nvPr/>
        </p:nvSpPr>
        <p:spPr bwMode="auto">
          <a:xfrm>
            <a:off x="3885313" y="8845391"/>
            <a:ext cx="2971121" cy="4652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EC381FFD-99A7-4F45-8750-BD70D908346C}" type="slidenum">
              <a:rPr lang="en-US" altLang="en-US"/>
              <a:pPr algn="r" eaLnBrk="1" hangingPunct="1">
                <a:spcBef>
                  <a:spcPct val="0"/>
                </a:spcBef>
              </a:pPr>
              <a:t>1</a:t>
            </a:fld>
            <a:endParaRPr lang="en-US" altLang="en-US"/>
          </a:p>
        </p:txBody>
      </p:sp>
      <p:sp>
        <p:nvSpPr>
          <p:cNvPr id="12390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01725" y="696913"/>
            <a:ext cx="4656138" cy="34940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391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816585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3A90E980-1BC9-4EC9-8F55-28FFCD5E08FF}" type="datetime1">
              <a:rPr lang="en-US" smtClean="0"/>
              <a:pPr>
                <a:defRPr/>
              </a:pPr>
              <a:t>12/12/2016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040854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98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Font typeface="Arial" pitchFamily="34" charset="0"/>
              <a:buNone/>
            </a:pPr>
            <a:endParaRPr lang="en-US" altLang="en-US" dirty="0"/>
          </a:p>
        </p:txBody>
      </p:sp>
      <p:sp>
        <p:nvSpPr>
          <p:cNvPr id="185348" name="Header Placeholder 3"/>
          <p:cNvSpPr>
            <a:spLocks noGrp="1"/>
          </p:cNvSpPr>
          <p:nvPr>
            <p:ph type="hdr" sz="quarter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  <a:ea typeface="ＭＳ Ｐゴシック" pitchFamily="34" charset="-128"/>
            </a:endParaRPr>
          </a:p>
        </p:txBody>
      </p:sp>
      <p:sp>
        <p:nvSpPr>
          <p:cNvPr id="185349" name="Date Placeholder 4"/>
          <p:cNvSpPr>
            <a:spLocks noGrp="1"/>
          </p:cNvSpPr>
          <p:nvPr>
            <p:ph type="dt" sz="quarter" idx="1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8037725-6A3B-4698-B045-603F0C0E7866}" type="datetime1">
              <a:rPr lang="en-US" smtClean="0">
                <a:solidFill>
                  <a:srgbClr val="000000"/>
                </a:solidFill>
                <a:ea typeface="ＭＳ Ｐゴシック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12/12/2016</a:t>
            </a:fld>
            <a:endParaRPr lang="en-US">
              <a:solidFill>
                <a:srgbClr val="000000"/>
              </a:solidFill>
              <a:ea typeface="ＭＳ Ｐゴシック" pitchFamily="34" charset="-128"/>
            </a:endParaRPr>
          </a:p>
        </p:txBody>
      </p:sp>
      <p:sp>
        <p:nvSpPr>
          <p:cNvPr id="119814" name="Slide Number Placeholder 6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AD7ECA5-DE95-4679-A31B-7BEBB35A3B84}" type="slidenum">
              <a:rPr lang="en-US" altLang="en-US" sz="1400"/>
              <a:pPr>
                <a:spcBef>
                  <a:spcPct val="0"/>
                </a:spcBef>
              </a:pPr>
              <a:t>11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130869961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39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en-US" altLang="en-US" dirty="0"/>
              <a:t> No extra standard deduction for disabled on Federal return (only blind)</a:t>
            </a:r>
          </a:p>
        </p:txBody>
      </p:sp>
      <p:sp>
        <p:nvSpPr>
          <p:cNvPr id="186372" name="Header Placeholder 3"/>
          <p:cNvSpPr>
            <a:spLocks noGrp="1"/>
          </p:cNvSpPr>
          <p:nvPr>
            <p:ph type="hdr" sz="quarter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  <a:ea typeface="ＭＳ Ｐゴシック" pitchFamily="34" charset="-128"/>
            </a:endParaRPr>
          </a:p>
        </p:txBody>
      </p:sp>
      <p:sp>
        <p:nvSpPr>
          <p:cNvPr id="186373" name="Date Placeholder 4"/>
          <p:cNvSpPr>
            <a:spLocks noGrp="1"/>
          </p:cNvSpPr>
          <p:nvPr>
            <p:ph type="dt" sz="quarter" idx="1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431C547-3109-4043-BA32-8635B0E4F0AB}" type="datetime1">
              <a:rPr lang="en-US" smtClean="0">
                <a:solidFill>
                  <a:srgbClr val="000000"/>
                </a:solidFill>
                <a:ea typeface="ＭＳ Ｐゴシック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12/12/2016</a:t>
            </a:fld>
            <a:endParaRPr lang="en-US">
              <a:solidFill>
                <a:srgbClr val="000000"/>
              </a:solidFill>
              <a:ea typeface="ＭＳ Ｐゴシック" pitchFamily="34" charset="-128"/>
            </a:endParaRPr>
          </a:p>
        </p:txBody>
      </p:sp>
      <p:sp>
        <p:nvSpPr>
          <p:cNvPr id="123910" name="Slide Number Placeholder 6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014AFAE-794F-4843-A8DF-E8E768C68B4B}" type="slidenum">
              <a:rPr lang="en-US" altLang="en-US" sz="1400"/>
              <a:pPr>
                <a:spcBef>
                  <a:spcPct val="0"/>
                </a:spcBef>
              </a:pPr>
              <a:t>12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173460021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59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en-US" altLang="en-US" dirty="0"/>
              <a:t> Can claim extra exemption for blind or disabled on NJ 1040 Line 8</a:t>
            </a:r>
          </a:p>
          <a:p>
            <a:pPr eaLnBrk="1" hangingPunct="1">
              <a:spcBef>
                <a:spcPct val="0"/>
              </a:spcBef>
              <a:buFontTx/>
              <a:buChar char="•"/>
            </a:pPr>
            <a:endParaRPr lang="en-US" altLang="en-US" dirty="0"/>
          </a:p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en-US" altLang="en-US" dirty="0"/>
              <a:t> Federal claims 7 exemptions </a:t>
            </a:r>
          </a:p>
          <a:p>
            <a:pPr marL="274320" lvl="1" eaLnBrk="1" hangingPunct="1">
              <a:spcBef>
                <a:spcPct val="0"/>
              </a:spcBef>
              <a:buFontTx/>
              <a:buChar char="•"/>
            </a:pPr>
            <a:r>
              <a:rPr lang="en-US" altLang="en-US" dirty="0"/>
              <a:t> Taxpayer and spouse</a:t>
            </a:r>
          </a:p>
          <a:p>
            <a:pPr marL="274320" lvl="1" eaLnBrk="1" hangingPunct="1">
              <a:spcBef>
                <a:spcPct val="0"/>
              </a:spcBef>
              <a:buFontTx/>
              <a:buChar char="•"/>
            </a:pPr>
            <a:r>
              <a:rPr lang="en-US" altLang="en-US" dirty="0"/>
              <a:t> 5 children (including grandson)</a:t>
            </a:r>
          </a:p>
          <a:p>
            <a:pPr marL="274320" lvl="1" eaLnBrk="1" hangingPunct="1">
              <a:spcBef>
                <a:spcPct val="0"/>
              </a:spcBef>
              <a:buFontTx/>
              <a:buChar char="•"/>
            </a:pPr>
            <a:endParaRPr lang="en-US" altLang="en-US" dirty="0"/>
          </a:p>
          <a:p>
            <a:pPr marL="274320" lvl="1" eaLnBrk="1" hangingPunct="1">
              <a:spcBef>
                <a:spcPct val="0"/>
              </a:spcBef>
              <a:buFontTx/>
              <a:buChar char="•"/>
            </a:pPr>
            <a:r>
              <a:rPr lang="en-US" altLang="en-US" dirty="0"/>
              <a:t> Also gets extra standard deduction for</a:t>
            </a:r>
            <a:r>
              <a:rPr lang="en-US" altLang="en-US" baseline="0" dirty="0"/>
              <a:t> taxpayer being over 65, but no extra for disabled</a:t>
            </a:r>
          </a:p>
          <a:p>
            <a:pPr marL="274320" lvl="1" eaLnBrk="1" hangingPunct="1">
              <a:spcBef>
                <a:spcPct val="0"/>
              </a:spcBef>
              <a:buFontTx/>
              <a:buNone/>
            </a:pPr>
            <a:endParaRPr lang="en-US" altLang="en-US" dirty="0"/>
          </a:p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en-US" altLang="en-US" dirty="0"/>
              <a:t> NJ claims 11 exemptions</a:t>
            </a:r>
          </a:p>
          <a:p>
            <a:pPr marL="274638" lvl="1" eaLnBrk="1" hangingPunct="1">
              <a:spcBef>
                <a:spcPct val="0"/>
              </a:spcBef>
              <a:buFontTx/>
              <a:buChar char="•"/>
            </a:pPr>
            <a:r>
              <a:rPr lang="en-US" altLang="en-US" dirty="0"/>
              <a:t> Taxpayer &amp; spouse</a:t>
            </a:r>
          </a:p>
          <a:p>
            <a:pPr marL="274638" lvl="1" eaLnBrk="1" hangingPunct="1">
              <a:spcBef>
                <a:spcPct val="0"/>
              </a:spcBef>
              <a:buFontTx/>
              <a:buChar char="•"/>
            </a:pPr>
            <a:r>
              <a:rPr lang="en-US" altLang="en-US" dirty="0"/>
              <a:t> Both taxpayer &amp; spouse over 65</a:t>
            </a:r>
          </a:p>
          <a:p>
            <a:pPr marL="274638" lvl="1" eaLnBrk="1" hangingPunct="1">
              <a:spcBef>
                <a:spcPct val="0"/>
              </a:spcBef>
              <a:buFontTx/>
              <a:buChar char="•"/>
            </a:pPr>
            <a:r>
              <a:rPr lang="en-US" altLang="en-US" dirty="0"/>
              <a:t> Spouse is disabled</a:t>
            </a:r>
          </a:p>
          <a:p>
            <a:pPr marL="274638" lvl="1" eaLnBrk="1" hangingPunct="1">
              <a:spcBef>
                <a:spcPct val="0"/>
              </a:spcBef>
              <a:buFontTx/>
              <a:buChar char="•"/>
            </a:pPr>
            <a:r>
              <a:rPr lang="en-US" altLang="en-US" dirty="0"/>
              <a:t> 5 children (including grandson)</a:t>
            </a:r>
          </a:p>
          <a:p>
            <a:pPr marL="274638" lvl="1" eaLnBrk="1" hangingPunct="1">
              <a:spcBef>
                <a:spcPct val="0"/>
              </a:spcBef>
              <a:buFontTx/>
              <a:buChar char="•"/>
            </a:pPr>
            <a:r>
              <a:rPr lang="en-US" altLang="en-US" dirty="0"/>
              <a:t> 2 full-time college students</a:t>
            </a:r>
          </a:p>
        </p:txBody>
      </p:sp>
      <p:sp>
        <p:nvSpPr>
          <p:cNvPr id="187396" name="Header Placeholder 3"/>
          <p:cNvSpPr>
            <a:spLocks noGrp="1"/>
          </p:cNvSpPr>
          <p:nvPr>
            <p:ph type="hdr" sz="quarter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  <a:ea typeface="ＭＳ Ｐゴシック" pitchFamily="34" charset="-128"/>
            </a:endParaRPr>
          </a:p>
        </p:txBody>
      </p:sp>
      <p:sp>
        <p:nvSpPr>
          <p:cNvPr id="187397" name="Date Placeholder 4"/>
          <p:cNvSpPr>
            <a:spLocks noGrp="1"/>
          </p:cNvSpPr>
          <p:nvPr>
            <p:ph type="dt" sz="quarter" idx="1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4EE26DC-C24F-4FFD-AD5E-E8F8830A8B77}" type="datetime1">
              <a:rPr lang="en-US" smtClean="0">
                <a:solidFill>
                  <a:srgbClr val="000000"/>
                </a:solidFill>
                <a:ea typeface="ＭＳ Ｐゴシック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12/12/2016</a:t>
            </a:fld>
            <a:endParaRPr lang="en-US">
              <a:solidFill>
                <a:srgbClr val="000000"/>
              </a:solidFill>
              <a:ea typeface="ＭＳ Ｐゴシック" pitchFamily="34" charset="-128"/>
            </a:endParaRPr>
          </a:p>
        </p:txBody>
      </p:sp>
      <p:sp>
        <p:nvSpPr>
          <p:cNvPr id="125958" name="Slide Number Placeholder 6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0338DC8-BB7B-40F3-A332-0137E5598259}" type="slidenum">
              <a:rPr lang="en-US" altLang="en-US" sz="1400"/>
              <a:pPr>
                <a:spcBef>
                  <a:spcPct val="0"/>
                </a:spcBef>
              </a:pPr>
              <a:t>13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174816645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/>
              <a:t> Anyone who is receiving</a:t>
            </a:r>
            <a:r>
              <a:rPr lang="en-US" baseline="0" dirty="0"/>
              <a:t> SS disability (therefore recorded as disabled) by SS is by default considered disabled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3A90E980-1BC9-4EC9-8F55-28FFCD5E08FF}" type="datetime1">
              <a:rPr lang="en-US" smtClean="0"/>
              <a:pPr>
                <a:defRPr/>
              </a:pPr>
              <a:t>12/12/2016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71995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3A90E980-1BC9-4EC9-8F55-28FFCD5E08FF}" type="datetime1">
              <a:rPr lang="en-US" smtClean="0"/>
              <a:pPr>
                <a:defRPr/>
              </a:pPr>
              <a:t>12/12/2016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869450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3A90E980-1BC9-4EC9-8F55-28FFCD5E08FF}" type="datetime1">
              <a:rPr lang="en-US" smtClean="0"/>
              <a:pPr>
                <a:defRPr/>
              </a:pPr>
              <a:t>12/12/2016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536048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59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en-US" altLang="en-US" dirty="0"/>
              <a:t> Can claim extra exemption for blind or disabled on NJ 1040 Line 8</a:t>
            </a:r>
          </a:p>
          <a:p>
            <a:pPr eaLnBrk="1" hangingPunct="1">
              <a:spcBef>
                <a:spcPct val="0"/>
              </a:spcBef>
              <a:buFontTx/>
              <a:buChar char="•"/>
            </a:pPr>
            <a:endParaRPr lang="en-US" altLang="en-US" dirty="0"/>
          </a:p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en-US" altLang="en-US" dirty="0"/>
              <a:t> Federal claims 7 exemptions </a:t>
            </a:r>
          </a:p>
          <a:p>
            <a:pPr marL="274320" lvl="1" eaLnBrk="1" hangingPunct="1">
              <a:spcBef>
                <a:spcPct val="0"/>
              </a:spcBef>
              <a:buFontTx/>
              <a:buChar char="•"/>
            </a:pPr>
            <a:r>
              <a:rPr lang="en-US" altLang="en-US" dirty="0"/>
              <a:t> Taxpayer and spouse</a:t>
            </a:r>
          </a:p>
          <a:p>
            <a:pPr marL="274320" lvl="1" eaLnBrk="1" hangingPunct="1">
              <a:spcBef>
                <a:spcPct val="0"/>
              </a:spcBef>
              <a:buFontTx/>
              <a:buChar char="•"/>
            </a:pPr>
            <a:r>
              <a:rPr lang="en-US" altLang="en-US" dirty="0"/>
              <a:t> 5 children (including grandson)</a:t>
            </a:r>
          </a:p>
          <a:p>
            <a:pPr marL="274320" lvl="1" eaLnBrk="1" hangingPunct="1">
              <a:spcBef>
                <a:spcPct val="0"/>
              </a:spcBef>
              <a:buFontTx/>
              <a:buChar char="•"/>
            </a:pPr>
            <a:endParaRPr lang="en-US" altLang="en-US" dirty="0"/>
          </a:p>
          <a:p>
            <a:pPr marL="274320" lvl="1" eaLnBrk="1" hangingPunct="1">
              <a:spcBef>
                <a:spcPct val="0"/>
              </a:spcBef>
              <a:buFontTx/>
              <a:buChar char="•"/>
            </a:pPr>
            <a:r>
              <a:rPr lang="en-US" altLang="en-US" dirty="0"/>
              <a:t> Also gets extra standard deduction for</a:t>
            </a:r>
            <a:r>
              <a:rPr lang="en-US" altLang="en-US" baseline="0" dirty="0"/>
              <a:t> taxpayer being over 65, but no extra for disabled</a:t>
            </a:r>
          </a:p>
          <a:p>
            <a:pPr marL="274320" lvl="1" eaLnBrk="1" hangingPunct="1">
              <a:spcBef>
                <a:spcPct val="0"/>
              </a:spcBef>
              <a:buFontTx/>
              <a:buNone/>
            </a:pPr>
            <a:endParaRPr lang="en-US" altLang="en-US" dirty="0"/>
          </a:p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en-US" altLang="en-US" dirty="0"/>
              <a:t> NJ claims 10 exemptions</a:t>
            </a:r>
          </a:p>
          <a:p>
            <a:pPr marL="274638" lvl="1" eaLnBrk="1" hangingPunct="1">
              <a:spcBef>
                <a:spcPct val="0"/>
              </a:spcBef>
              <a:buFontTx/>
              <a:buChar char="•"/>
            </a:pPr>
            <a:r>
              <a:rPr lang="en-US" altLang="en-US" dirty="0"/>
              <a:t> Taxpayer &amp; spouse</a:t>
            </a:r>
          </a:p>
          <a:p>
            <a:pPr marL="274638" lvl="1" eaLnBrk="1" hangingPunct="1">
              <a:spcBef>
                <a:spcPct val="0"/>
              </a:spcBef>
              <a:buFontTx/>
              <a:buChar char="•"/>
            </a:pPr>
            <a:r>
              <a:rPr lang="en-US" altLang="en-US" dirty="0"/>
              <a:t> Taxpayer over 65</a:t>
            </a:r>
          </a:p>
          <a:p>
            <a:pPr marL="274638" lvl="1" eaLnBrk="1" hangingPunct="1">
              <a:spcBef>
                <a:spcPct val="0"/>
              </a:spcBef>
              <a:buFontTx/>
              <a:buChar char="•"/>
            </a:pPr>
            <a:r>
              <a:rPr lang="en-US" altLang="en-US" dirty="0"/>
              <a:t> Spouse is disabled</a:t>
            </a:r>
          </a:p>
          <a:p>
            <a:pPr marL="274638" lvl="1" eaLnBrk="1" hangingPunct="1">
              <a:spcBef>
                <a:spcPct val="0"/>
              </a:spcBef>
              <a:buFontTx/>
              <a:buChar char="•"/>
            </a:pPr>
            <a:r>
              <a:rPr lang="en-US" altLang="en-US" dirty="0"/>
              <a:t> 5 children (including grandson)</a:t>
            </a:r>
          </a:p>
          <a:p>
            <a:pPr marL="274638" lvl="1" eaLnBrk="1" hangingPunct="1">
              <a:spcBef>
                <a:spcPct val="0"/>
              </a:spcBef>
              <a:buFontTx/>
              <a:buChar char="•"/>
            </a:pPr>
            <a:r>
              <a:rPr lang="en-US" altLang="en-US" dirty="0"/>
              <a:t> 2 full-time college students</a:t>
            </a:r>
          </a:p>
        </p:txBody>
      </p:sp>
      <p:sp>
        <p:nvSpPr>
          <p:cNvPr id="187396" name="Header Placeholder 3"/>
          <p:cNvSpPr>
            <a:spLocks noGrp="1"/>
          </p:cNvSpPr>
          <p:nvPr>
            <p:ph type="hdr" sz="quarter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  <a:ea typeface="ＭＳ Ｐゴシック" pitchFamily="34" charset="-128"/>
            </a:endParaRPr>
          </a:p>
        </p:txBody>
      </p:sp>
      <p:sp>
        <p:nvSpPr>
          <p:cNvPr id="187397" name="Date Placeholder 4"/>
          <p:cNvSpPr>
            <a:spLocks noGrp="1"/>
          </p:cNvSpPr>
          <p:nvPr>
            <p:ph type="dt" sz="quarter" idx="1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4EE26DC-C24F-4FFD-AD5E-E8F8830A8B77}" type="datetime1">
              <a:rPr lang="en-US" smtClean="0">
                <a:solidFill>
                  <a:srgbClr val="000000"/>
                </a:solidFill>
                <a:ea typeface="ＭＳ Ｐゴシック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12/12/2016</a:t>
            </a:fld>
            <a:endParaRPr lang="en-US">
              <a:solidFill>
                <a:srgbClr val="000000"/>
              </a:solidFill>
              <a:ea typeface="ＭＳ Ｐゴシック" pitchFamily="34" charset="-128"/>
            </a:endParaRPr>
          </a:p>
        </p:txBody>
      </p:sp>
      <p:sp>
        <p:nvSpPr>
          <p:cNvPr id="125958" name="Slide Number Placeholder 6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0338DC8-BB7B-40F3-A332-0137E5598259}" type="slidenum">
              <a:rPr lang="en-US" altLang="en-US" sz="1400"/>
              <a:pPr>
                <a:spcBef>
                  <a:spcPct val="0"/>
                </a:spcBef>
              </a:pPr>
              <a:t>17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50887928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9571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 dirty="0"/>
              <a:t>Note:  For Federal return, even if Parent did not claim minor, but could have…student can’t claim self on Federal</a:t>
            </a:r>
          </a:p>
        </p:txBody>
      </p:sp>
      <p:sp>
        <p:nvSpPr>
          <p:cNvPr id="109572" name="Slide Number Placeholder 6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257B826-6C95-4757-ABB2-866D16F1CF63}" type="slidenum">
              <a:rPr lang="en-US" altLang="en-US" sz="1400"/>
              <a:pPr>
                <a:spcBef>
                  <a:spcPct val="0"/>
                </a:spcBef>
              </a:pPr>
              <a:t>18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298813050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16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dirty="0"/>
          </a:p>
        </p:txBody>
      </p:sp>
      <p:sp>
        <p:nvSpPr>
          <p:cNvPr id="181252" name="Header Placeholder 3"/>
          <p:cNvSpPr>
            <a:spLocks noGrp="1"/>
          </p:cNvSpPr>
          <p:nvPr>
            <p:ph type="hdr" sz="quarter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  <a:ea typeface="ＭＳ Ｐゴシック" pitchFamily="34" charset="-128"/>
            </a:endParaRPr>
          </a:p>
        </p:txBody>
      </p:sp>
      <p:sp>
        <p:nvSpPr>
          <p:cNvPr id="181253" name="Date Placeholder 4"/>
          <p:cNvSpPr>
            <a:spLocks noGrp="1"/>
          </p:cNvSpPr>
          <p:nvPr>
            <p:ph type="dt" sz="quarter" idx="1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BA4AA5C-4558-46D9-A261-DA99D8B31FF6}" type="datetime1">
              <a:rPr lang="en-US" smtClean="0">
                <a:solidFill>
                  <a:srgbClr val="000000"/>
                </a:solidFill>
                <a:ea typeface="ＭＳ Ｐゴシック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12/12/2016</a:t>
            </a:fld>
            <a:endParaRPr lang="en-US">
              <a:solidFill>
                <a:srgbClr val="000000"/>
              </a:solidFill>
              <a:ea typeface="ＭＳ Ｐゴシック" pitchFamily="34" charset="-128"/>
            </a:endParaRPr>
          </a:p>
        </p:txBody>
      </p:sp>
      <p:sp>
        <p:nvSpPr>
          <p:cNvPr id="111622" name="Slide Number Placeholder 6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700ADB1-A484-45B0-AF8D-C35FDF3BFEC8}" type="slidenum">
              <a:rPr lang="en-US" altLang="en-US" sz="1400"/>
              <a:pPr>
                <a:spcBef>
                  <a:spcPct val="0"/>
                </a:spcBef>
              </a:pPr>
              <a:t>19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5941323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3A90E980-1BC9-4EC9-8F55-28FFCD5E08FF}" type="datetime1">
              <a:rPr lang="en-US" smtClean="0"/>
              <a:pPr>
                <a:defRPr/>
              </a:pPr>
              <a:t>12/12/2016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897099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36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en-US" altLang="en-US" dirty="0"/>
              <a:t> Since minor can be claimed on parents’ Federal return, cannot claim exemption for self on minor’s Federal return</a:t>
            </a:r>
          </a:p>
          <a:p>
            <a:pPr eaLnBrk="1" hangingPunct="1">
              <a:spcBef>
                <a:spcPct val="0"/>
              </a:spcBef>
              <a:buFontTx/>
              <a:buChar char="•"/>
            </a:pPr>
            <a:endParaRPr lang="en-US" altLang="en-US" dirty="0"/>
          </a:p>
        </p:txBody>
      </p:sp>
      <p:sp>
        <p:nvSpPr>
          <p:cNvPr id="182276" name="Header Placeholder 3"/>
          <p:cNvSpPr>
            <a:spLocks noGrp="1"/>
          </p:cNvSpPr>
          <p:nvPr>
            <p:ph type="hdr" sz="quarter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  <a:ea typeface="ＭＳ Ｐゴシック" pitchFamily="34" charset="-128"/>
            </a:endParaRPr>
          </a:p>
        </p:txBody>
      </p:sp>
      <p:sp>
        <p:nvSpPr>
          <p:cNvPr id="182277" name="Date Placeholder 4"/>
          <p:cNvSpPr>
            <a:spLocks noGrp="1"/>
          </p:cNvSpPr>
          <p:nvPr>
            <p:ph type="dt" sz="quarter" idx="1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6F58AEE-59B6-4945-9BFD-A5ADAA972ABE}" type="datetime1">
              <a:rPr lang="en-US" smtClean="0">
                <a:solidFill>
                  <a:srgbClr val="000000"/>
                </a:solidFill>
                <a:ea typeface="ＭＳ Ｐゴシック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12/12/2016</a:t>
            </a:fld>
            <a:endParaRPr lang="en-US">
              <a:solidFill>
                <a:srgbClr val="000000"/>
              </a:solidFill>
              <a:ea typeface="ＭＳ Ｐゴシック" pitchFamily="34" charset="-128"/>
            </a:endParaRPr>
          </a:p>
        </p:txBody>
      </p:sp>
      <p:sp>
        <p:nvSpPr>
          <p:cNvPr id="113670" name="Slide Number Placeholder 6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3DE9BF5-14C3-4786-A3C4-A0B370B3BCAC}" type="slidenum">
              <a:rPr lang="en-US" altLang="en-US" sz="1400"/>
              <a:pPr>
                <a:spcBef>
                  <a:spcPct val="0"/>
                </a:spcBef>
              </a:pPr>
              <a:t>20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304389985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57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en-US" altLang="en-US" dirty="0"/>
              <a:t> Minor can still claim exemption for self on minor’s NJ return, even if parents claimed him </a:t>
            </a:r>
          </a:p>
          <a:p>
            <a:pPr eaLnBrk="1" hangingPunct="1">
              <a:spcBef>
                <a:spcPct val="0"/>
              </a:spcBef>
              <a:buFontTx/>
              <a:buChar char="•"/>
            </a:pPr>
            <a:endParaRPr lang="en-US" altLang="en-US" dirty="0"/>
          </a:p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en-US" altLang="en-US" dirty="0"/>
              <a:t> TaxSlayer does this automatically if you check</a:t>
            </a:r>
            <a:r>
              <a:rPr lang="en-US" altLang="en-US" baseline="0" dirty="0"/>
              <a:t> the box that says you can be claimed on someone else’s return</a:t>
            </a:r>
            <a:endParaRPr lang="en-US" altLang="en-US" dirty="0"/>
          </a:p>
          <a:p>
            <a:pPr eaLnBrk="1" hangingPunct="1">
              <a:spcBef>
                <a:spcPct val="0"/>
              </a:spcBef>
              <a:buFontTx/>
              <a:buChar char="•"/>
            </a:pPr>
            <a:endParaRPr lang="en-US" altLang="en-US" dirty="0"/>
          </a:p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en-US" altLang="en-US" dirty="0"/>
              <a:t> Minor’s return not shown in TaxSlayer</a:t>
            </a:r>
          </a:p>
        </p:txBody>
      </p:sp>
      <p:sp>
        <p:nvSpPr>
          <p:cNvPr id="183300" name="Header Placeholder 3"/>
          <p:cNvSpPr>
            <a:spLocks noGrp="1"/>
          </p:cNvSpPr>
          <p:nvPr>
            <p:ph type="hdr" sz="quarter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  <a:ea typeface="ＭＳ Ｐゴシック" pitchFamily="34" charset="-128"/>
            </a:endParaRPr>
          </a:p>
        </p:txBody>
      </p:sp>
      <p:sp>
        <p:nvSpPr>
          <p:cNvPr id="183301" name="Date Placeholder 4"/>
          <p:cNvSpPr>
            <a:spLocks noGrp="1"/>
          </p:cNvSpPr>
          <p:nvPr>
            <p:ph type="dt" sz="quarter" idx="1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FE7CE4B-5CEC-4B80-A2D5-AA4C3B98EE07}" type="datetime1">
              <a:rPr lang="en-US" smtClean="0">
                <a:solidFill>
                  <a:srgbClr val="000000"/>
                </a:solidFill>
                <a:ea typeface="ＭＳ Ｐゴシック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12/12/2016</a:t>
            </a:fld>
            <a:endParaRPr lang="en-US">
              <a:solidFill>
                <a:srgbClr val="000000"/>
              </a:solidFill>
              <a:ea typeface="ＭＳ Ｐゴシック" pitchFamily="34" charset="-128"/>
            </a:endParaRPr>
          </a:p>
        </p:txBody>
      </p:sp>
      <p:sp>
        <p:nvSpPr>
          <p:cNvPr id="115718" name="Slide Number Placeholder 6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A706F19-7896-458C-9014-C1E9CA40DE42}" type="slidenum">
              <a:rPr lang="en-US" altLang="en-US" sz="1400"/>
              <a:pPr>
                <a:spcBef>
                  <a:spcPct val="0"/>
                </a:spcBef>
              </a:pPr>
              <a:t>21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241866533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92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cs typeface="Arial" panose="020B0604020202020204" pitchFamily="34" charset="0"/>
            </a:endParaRPr>
          </a:p>
        </p:txBody>
      </p:sp>
      <p:sp>
        <p:nvSpPr>
          <p:cNvPr id="179204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AD96E2C3-2489-45E0-B02F-A6B58EEA19AF}" type="datetime1">
              <a:rPr lang="en-US" smtClean="0"/>
              <a:pPr>
                <a:defRPr/>
              </a:pPr>
              <a:t>12/12/2016</a:t>
            </a:fld>
            <a:endParaRPr lang="en-US" dirty="0"/>
          </a:p>
        </p:txBody>
      </p:sp>
      <p:sp>
        <p:nvSpPr>
          <p:cNvPr id="179206" name="Slide Number Placeholder 3"/>
          <p:cNvSpPr txBox="1">
            <a:spLocks noGrp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F119F267-A09E-4ABB-A9DA-A6F10484B6BD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22</a:t>
            </a:fld>
            <a:endParaRPr lang="en-US" altLang="en-US" dirty="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00494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12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cs typeface="Arial" panose="020B0604020202020204" pitchFamily="34" charset="0"/>
            </a:endParaRPr>
          </a:p>
        </p:txBody>
      </p:sp>
      <p:sp>
        <p:nvSpPr>
          <p:cNvPr id="181252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16364D94-723B-4952-A246-32BECDAA6324}" type="datetime1">
              <a:rPr lang="en-US" smtClean="0"/>
              <a:pPr>
                <a:defRPr/>
              </a:pPr>
              <a:t>12/12/2016</a:t>
            </a:fld>
            <a:endParaRPr lang="en-US" dirty="0"/>
          </a:p>
        </p:txBody>
      </p:sp>
      <p:sp>
        <p:nvSpPr>
          <p:cNvPr id="181254" name="Slide Number Placeholder 3"/>
          <p:cNvSpPr txBox="1">
            <a:spLocks noGrp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50992977-A066-4677-8119-FA8F5D9831C5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23</a:t>
            </a:fld>
            <a:endParaRPr lang="en-US" altLang="en-US" dirty="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936991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12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cs typeface="Arial" panose="020B0604020202020204" pitchFamily="34" charset="0"/>
            </a:endParaRPr>
          </a:p>
        </p:txBody>
      </p:sp>
      <p:sp>
        <p:nvSpPr>
          <p:cNvPr id="181252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16364D94-723B-4952-A246-32BECDAA6324}" type="datetime1">
              <a:rPr lang="en-US" smtClean="0"/>
              <a:pPr>
                <a:defRPr/>
              </a:pPr>
              <a:t>12/12/2016</a:t>
            </a:fld>
            <a:endParaRPr lang="en-US" dirty="0"/>
          </a:p>
        </p:txBody>
      </p:sp>
      <p:sp>
        <p:nvSpPr>
          <p:cNvPr id="181254" name="Slide Number Placeholder 3"/>
          <p:cNvSpPr txBox="1">
            <a:spLocks noGrp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50992977-A066-4677-8119-FA8F5D9831C5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24</a:t>
            </a:fld>
            <a:endParaRPr lang="en-US" altLang="en-US" dirty="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5658218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73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altLang="en-US" sz="1200" dirty="0">
                <a:cs typeface="Arial" panose="020B0604020202020204" pitchFamily="34" charset="0"/>
              </a:rPr>
              <a:t> TS will populate “Deceased”  &amp; date of death on name line</a:t>
            </a:r>
            <a:r>
              <a:rPr lang="en-US" altLang="en-US" sz="1200" baseline="0" dirty="0">
                <a:cs typeface="Arial" panose="020B0604020202020204" pitchFamily="34" charset="0"/>
              </a:rPr>
              <a:t> of</a:t>
            </a:r>
            <a:r>
              <a:rPr lang="en-US" altLang="en-US" sz="1200" dirty="0">
                <a:cs typeface="Arial" panose="020B0604020202020204" pitchFamily="34" charset="0"/>
              </a:rPr>
              <a:t> printed 1040 page 1</a:t>
            </a:r>
          </a:p>
          <a:p>
            <a:pPr marL="273050" lvl="1">
              <a:buFontTx/>
              <a:buNone/>
            </a:pPr>
            <a:r>
              <a:rPr lang="en-US" altLang="en-US" sz="1200" dirty="0">
                <a:cs typeface="Arial" panose="020B0604020202020204" pitchFamily="34" charset="0"/>
              </a:rPr>
              <a:t> Will not appear on TS 1040 screen </a:t>
            </a:r>
          </a:p>
        </p:txBody>
      </p:sp>
      <p:sp>
        <p:nvSpPr>
          <p:cNvPr id="187396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157701" name="Date Placeholder 4"/>
          <p:cNvSpPr>
            <a:spLocks noGrp="1"/>
          </p:cNvSpPr>
          <p:nvPr>
            <p:ph type="dt" sz="quarter" idx="1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62B0034-FA8D-42FC-990B-D62350ED9DEA}" type="datetime1">
              <a:rPr lang="en-US" smtClean="0">
                <a:ea typeface="MS PGothic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12/12/2016</a:t>
            </a:fld>
            <a:endParaRPr lang="en-US" dirty="0">
              <a:ea typeface="MS PGothic" pitchFamily="34" charset="-128"/>
            </a:endParaRPr>
          </a:p>
        </p:txBody>
      </p:sp>
      <p:sp>
        <p:nvSpPr>
          <p:cNvPr id="187398" name="Slide Number Placeholder 3"/>
          <p:cNvSpPr txBox="1">
            <a:spLocks noGrp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411EF48A-FE9F-4A95-81D1-AA38BF4B33A5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25</a:t>
            </a:fld>
            <a:endParaRPr lang="en-US" altLang="en-US" dirty="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40132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3A90E980-1BC9-4EC9-8F55-28FFCD5E08FF}" type="datetime1">
              <a:rPr lang="en-US" smtClean="0"/>
              <a:pPr>
                <a:defRPr/>
              </a:pPr>
              <a:t>12/12/2016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74940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Header Placeholder 1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/>
          </a:p>
        </p:txBody>
      </p:sp>
      <p:sp>
        <p:nvSpPr>
          <p:cNvPr id="6" name="Date Placeholder 2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09227F28-E87C-4DBC-B8B9-5C8136FB7EFD}" type="datetime1">
              <a:rPr lang="en-US" smtClean="0"/>
              <a:pPr>
                <a:defRPr/>
              </a:pPr>
              <a:t>12/12/2016</a:t>
            </a:fld>
            <a:endParaRPr lang="en-US" dirty="0"/>
          </a:p>
        </p:txBody>
      </p:sp>
      <p:sp>
        <p:nvSpPr>
          <p:cNvPr id="128004" name="Rectangle 7"/>
          <p:cNvSpPr txBox="1">
            <a:spLocks noGrp="1" noChangeArrowheads="1"/>
          </p:cNvSpPr>
          <p:nvPr/>
        </p:nvSpPr>
        <p:spPr bwMode="auto">
          <a:xfrm>
            <a:off x="3885313" y="8845391"/>
            <a:ext cx="2971121" cy="4652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33AE434D-17F2-4377-BB68-36EFA109B56B}" type="slidenum">
              <a:rPr lang="en-US" altLang="en-US"/>
              <a:pPr algn="r" eaLnBrk="1" hangingPunct="1">
                <a:spcBef>
                  <a:spcPct val="0"/>
                </a:spcBef>
              </a:pPr>
              <a:t>4</a:t>
            </a:fld>
            <a:endParaRPr lang="en-US" altLang="en-US"/>
          </a:p>
        </p:txBody>
      </p:sp>
      <p:sp>
        <p:nvSpPr>
          <p:cNvPr id="12800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01725" y="696913"/>
            <a:ext cx="4656138" cy="34940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800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09779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  <a:defRPr/>
            </a:pPr>
            <a:r>
              <a:rPr lang="en-US" dirty="0"/>
              <a:t> Additional Exemption ($1000)</a:t>
            </a:r>
          </a:p>
        </p:txBody>
      </p:sp>
      <p:sp>
        <p:nvSpPr>
          <p:cNvPr id="972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5060" indent="-29040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1631" indent="-232326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26283" indent="-232326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0936" indent="-232326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55588" indent="-232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20240" indent="-232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84893" indent="-232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49545" indent="-232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A0B90BA-8312-4A03-8BAC-A7209DBF5E61}" type="slidenum">
              <a:rPr lang="en-US" altLang="en-US" sz="1400"/>
              <a:pPr>
                <a:spcBef>
                  <a:spcPct val="0"/>
                </a:spcBef>
              </a:pPr>
              <a:t>5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1026263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3A90E980-1BC9-4EC9-8F55-28FFCD5E08FF}" type="datetime1">
              <a:rPr lang="en-US" smtClean="0"/>
              <a:pPr>
                <a:defRPr/>
              </a:pPr>
              <a:t>12/12/2016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406918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3A90E980-1BC9-4EC9-8F55-28FFCD5E08FF}" type="datetime1">
              <a:rPr lang="en-US" smtClean="0"/>
              <a:pPr>
                <a:defRPr/>
              </a:pPr>
              <a:t>12/12/2016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104516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39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dirty="0"/>
          </a:p>
        </p:txBody>
      </p:sp>
      <p:sp>
        <p:nvSpPr>
          <p:cNvPr id="186372" name="Header Placeholder 3"/>
          <p:cNvSpPr>
            <a:spLocks noGrp="1"/>
          </p:cNvSpPr>
          <p:nvPr>
            <p:ph type="hdr" sz="quarter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  <a:ea typeface="ＭＳ Ｐゴシック" pitchFamily="34" charset="-128"/>
            </a:endParaRPr>
          </a:p>
        </p:txBody>
      </p:sp>
      <p:sp>
        <p:nvSpPr>
          <p:cNvPr id="186373" name="Date Placeholder 4"/>
          <p:cNvSpPr>
            <a:spLocks noGrp="1"/>
          </p:cNvSpPr>
          <p:nvPr>
            <p:ph type="dt" sz="quarter" idx="1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431C547-3109-4043-BA32-8635B0E4F0AB}" type="datetime1">
              <a:rPr lang="en-US" smtClean="0">
                <a:solidFill>
                  <a:srgbClr val="000000"/>
                </a:solidFill>
                <a:ea typeface="ＭＳ Ｐゴシック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12/12/2016</a:t>
            </a:fld>
            <a:endParaRPr lang="en-US">
              <a:solidFill>
                <a:srgbClr val="000000"/>
              </a:solidFill>
              <a:ea typeface="ＭＳ Ｐゴシック" pitchFamily="34" charset="-128"/>
            </a:endParaRPr>
          </a:p>
        </p:txBody>
      </p:sp>
      <p:sp>
        <p:nvSpPr>
          <p:cNvPr id="123910" name="Slide Number Placeholder 6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014AFAE-794F-4843-A8DF-E8E768C68B4B}" type="slidenum">
              <a:rPr lang="en-US" altLang="en-US" sz="1400"/>
              <a:pPr>
                <a:spcBef>
                  <a:spcPct val="0"/>
                </a:spcBef>
              </a:pPr>
              <a:t>8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34077726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39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dirty="0"/>
          </a:p>
        </p:txBody>
      </p:sp>
      <p:sp>
        <p:nvSpPr>
          <p:cNvPr id="186372" name="Header Placeholder 3"/>
          <p:cNvSpPr>
            <a:spLocks noGrp="1"/>
          </p:cNvSpPr>
          <p:nvPr>
            <p:ph type="hdr" sz="quarter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  <a:ea typeface="ＭＳ Ｐゴシック" pitchFamily="34" charset="-128"/>
            </a:endParaRPr>
          </a:p>
        </p:txBody>
      </p:sp>
      <p:sp>
        <p:nvSpPr>
          <p:cNvPr id="186373" name="Date Placeholder 4"/>
          <p:cNvSpPr>
            <a:spLocks noGrp="1"/>
          </p:cNvSpPr>
          <p:nvPr>
            <p:ph type="dt" sz="quarter" idx="1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431C547-3109-4043-BA32-8635B0E4F0AB}" type="datetime1">
              <a:rPr lang="en-US" smtClean="0">
                <a:solidFill>
                  <a:srgbClr val="000000"/>
                </a:solidFill>
                <a:ea typeface="ＭＳ Ｐゴシック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12/12/2016</a:t>
            </a:fld>
            <a:endParaRPr lang="en-US">
              <a:solidFill>
                <a:srgbClr val="000000"/>
              </a:solidFill>
              <a:ea typeface="ＭＳ Ｐゴシック" pitchFamily="34" charset="-128"/>
            </a:endParaRPr>
          </a:p>
        </p:txBody>
      </p:sp>
      <p:sp>
        <p:nvSpPr>
          <p:cNvPr id="123910" name="Slide Number Placeholder 6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014AFAE-794F-4843-A8DF-E8E768C68B4B}" type="slidenum">
              <a:rPr lang="en-US" altLang="en-US" sz="1400"/>
              <a:pPr>
                <a:spcBef>
                  <a:spcPct val="0"/>
                </a:spcBef>
              </a:pPr>
              <a:t>9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3899617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16778" y="0"/>
            <a:ext cx="8763000" cy="5943600"/>
            <a:chOff x="0" y="0"/>
            <a:chExt cx="5520" cy="3744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110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/>
          </p:spPr>
          <p:txBody>
            <a:bodyPr wrap="none" anchor="ctr">
              <a:norm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 eaLnBrk="1" hangingPunct="1">
                <a:defRPr/>
              </a:pPr>
              <a:endParaRPr lang="en-US" altLang="en-US" sz="2400" dirty="0">
                <a:latin typeface="Calibri" pitchFamily="34" charset="0"/>
              </a:endParaRPr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10" name="Rectangle 5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>
                <a:norm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eaLnBrk="1" hangingPunct="1">
                  <a:defRPr/>
                </a:pPr>
                <a:endParaRPr lang="en-US" altLang="en-US" sz="2400" dirty="0">
                  <a:latin typeface="Calibri" pitchFamily="34" charset="0"/>
                </a:endParaRPr>
              </a:p>
            </p:txBody>
          </p:sp>
          <p:sp>
            <p:nvSpPr>
              <p:cNvPr id="11" name="Rectangle 6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/>
            </p:spPr>
            <p:txBody>
              <a:bodyPr wrap="none" anchor="ctr">
                <a:norm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eaLnBrk="1" hangingPunct="1">
                  <a:defRPr/>
                </a:pPr>
                <a:endParaRPr lang="en-US" altLang="en-US" sz="2400" dirty="0">
                  <a:latin typeface="Calibri" pitchFamily="34" charset="0"/>
                </a:endParaRPr>
              </a:p>
            </p:txBody>
          </p:sp>
          <p:sp>
            <p:nvSpPr>
              <p:cNvPr id="12" name="Line 7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normAutofit fontScale="25000" lnSpcReduction="20000"/>
              </a:bodyPr>
              <a:lstStyle/>
              <a:p>
                <a:endParaRPr lang="en-US"/>
              </a:p>
            </p:txBody>
          </p:sp>
        </p:grpSp>
        <p:grpSp>
          <p:nvGrpSpPr>
            <p:cNvPr id="7" name="Group 8"/>
            <p:cNvGrpSpPr>
              <a:grpSpLocks/>
            </p:cNvGrpSpPr>
            <p:nvPr userDrawn="1"/>
          </p:nvGrpSpPr>
          <p:grpSpPr bwMode="auto">
            <a:xfrm>
              <a:off x="400" y="336"/>
              <a:ext cx="5088" cy="192"/>
              <a:chOff x="400" y="336"/>
              <a:chExt cx="5088" cy="192"/>
            </a:xfrm>
          </p:grpSpPr>
          <p:sp>
            <p:nvSpPr>
              <p:cNvPr id="8" name="Rectangle 9"/>
              <p:cNvSpPr>
                <a:spLocks noChangeArrowheads="1"/>
              </p:cNvSpPr>
              <p:nvPr/>
            </p:nvSpPr>
            <p:spPr bwMode="auto">
              <a:xfrm>
                <a:off x="3952" y="336"/>
                <a:ext cx="1536" cy="19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 wrap="none" anchor="ctr">
                <a:normAutofit fontScale="70000" lnSpcReduction="20000"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eaLnBrk="1" hangingPunct="1">
                  <a:defRPr/>
                </a:pPr>
                <a:endParaRPr lang="en-US" altLang="en-US" sz="2400" dirty="0">
                  <a:latin typeface="Calibri" pitchFamily="34" charset="0"/>
                </a:endParaRPr>
              </a:p>
            </p:txBody>
          </p:sp>
          <p:sp>
            <p:nvSpPr>
              <p:cNvPr id="9" name="Line 10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normAutofit fontScale="25000" lnSpcReduction="20000"/>
              </a:bodyPr>
              <a:lstStyle/>
              <a:p>
                <a:endParaRPr lang="en-US"/>
              </a:p>
            </p:txBody>
          </p:sp>
        </p:grpSp>
      </p:grpSp>
      <p:sp>
        <p:nvSpPr>
          <p:cNvPr id="1122315" name="Rectangle 7"/>
          <p:cNvSpPr>
            <a:spLocks noGrp="1" noChangeArrowheads="1"/>
          </p:cNvSpPr>
          <p:nvPr>
            <p:ph type="ctrTitle"/>
          </p:nvPr>
        </p:nvSpPr>
        <p:spPr>
          <a:xfrm>
            <a:off x="9906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22316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1143000" y="3810000"/>
            <a:ext cx="7467600" cy="19812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3" name="Rectangle 9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400800"/>
            <a:ext cx="1984375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2014-09-17</a:t>
            </a:r>
          </a:p>
        </p:txBody>
      </p:sp>
      <p:sp>
        <p:nvSpPr>
          <p:cNvPr id="15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781800" y="6400800"/>
            <a:ext cx="1901825" cy="3016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727517F-B0C9-4C90-880D-F755826661D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6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My Footer</a:t>
            </a:r>
          </a:p>
        </p:txBody>
      </p:sp>
    </p:spTree>
    <p:extLst>
      <p:ext uri="{BB962C8B-B14F-4D97-AF65-F5344CB8AC3E}">
        <p14:creationId xmlns:p14="http://schemas.microsoft.com/office/powerpoint/2010/main" val="3570349877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2014-09-17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7FCEAF-D0D5-4D38-A667-05E01D81FA0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My Footer</a:t>
            </a:r>
          </a:p>
        </p:txBody>
      </p:sp>
    </p:spTree>
    <p:extLst>
      <p:ext uri="{BB962C8B-B14F-4D97-AF65-F5344CB8AC3E}">
        <p14:creationId xmlns:p14="http://schemas.microsoft.com/office/powerpoint/2010/main" val="1891269827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2014-09-17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90375F-B8A6-4F0B-AF0F-67C01E428B6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My Footer</a:t>
            </a:r>
          </a:p>
        </p:txBody>
      </p:sp>
    </p:spTree>
    <p:extLst>
      <p:ext uri="{BB962C8B-B14F-4D97-AF65-F5344CB8AC3E}">
        <p14:creationId xmlns:p14="http://schemas.microsoft.com/office/powerpoint/2010/main" val="1206856689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3962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600200"/>
            <a:ext cx="3962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2014-09-17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56E920-DF7C-4C6D-8A19-8D6C407D84E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8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My Footer</a:t>
            </a:r>
          </a:p>
        </p:txBody>
      </p:sp>
    </p:spTree>
    <p:extLst>
      <p:ext uri="{BB962C8B-B14F-4D97-AF65-F5344CB8AC3E}">
        <p14:creationId xmlns:p14="http://schemas.microsoft.com/office/powerpoint/2010/main" val="2241180908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80772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39624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39624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24400" y="1535113"/>
            <a:ext cx="39624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24400" y="2174875"/>
            <a:ext cx="39624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2014-09-17</a:t>
            </a:r>
          </a:p>
        </p:txBody>
      </p:sp>
      <p:sp>
        <p:nvSpPr>
          <p:cNvPr id="8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8D6082-F22A-4734-8099-26DC72D35DD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" name="Footer Placeholder 1"/>
          <p:cNvSpPr>
            <a:spLocks noGrp="1"/>
          </p:cNvSpPr>
          <p:nvPr>
            <p:ph type="ftr" sz="quarter" idx="12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My Footer</a:t>
            </a:r>
          </a:p>
        </p:txBody>
      </p:sp>
    </p:spTree>
    <p:extLst>
      <p:ext uri="{BB962C8B-B14F-4D97-AF65-F5344CB8AC3E}">
        <p14:creationId xmlns:p14="http://schemas.microsoft.com/office/powerpoint/2010/main" val="1879231814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2014-09-17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728B97-D0F9-43B3-BCA0-A49776DBC85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My Footer</a:t>
            </a:r>
          </a:p>
        </p:txBody>
      </p:sp>
    </p:spTree>
    <p:extLst>
      <p:ext uri="{BB962C8B-B14F-4D97-AF65-F5344CB8AC3E}">
        <p14:creationId xmlns:p14="http://schemas.microsoft.com/office/powerpoint/2010/main" val="3914779533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2014-09-17</a:t>
            </a:r>
          </a:p>
        </p:txBody>
      </p:sp>
      <p:sp>
        <p:nvSpPr>
          <p:cNvPr id="3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EE5FE8-0449-4FAB-9024-CDB22BDA78C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5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My Footer</a:t>
            </a:r>
          </a:p>
        </p:txBody>
      </p:sp>
    </p:spTree>
    <p:extLst>
      <p:ext uri="{BB962C8B-B14F-4D97-AF65-F5344CB8AC3E}">
        <p14:creationId xmlns:p14="http://schemas.microsoft.com/office/powerpoint/2010/main" val="3180807507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2014-09-17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B633AC-A754-4F92-AB1E-2CFB9C6A74F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8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My Footer</a:t>
            </a:r>
          </a:p>
        </p:txBody>
      </p:sp>
    </p:spTree>
    <p:extLst>
      <p:ext uri="{BB962C8B-B14F-4D97-AF65-F5344CB8AC3E}">
        <p14:creationId xmlns:p14="http://schemas.microsoft.com/office/powerpoint/2010/main" val="1770462054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2014-09-17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166F7D-5E7B-4F84-9233-B1E5EC7A20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8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My Footer</a:t>
            </a:r>
          </a:p>
        </p:txBody>
      </p:sp>
    </p:spTree>
    <p:extLst>
      <p:ext uri="{BB962C8B-B14F-4D97-AF65-F5344CB8AC3E}">
        <p14:creationId xmlns:p14="http://schemas.microsoft.com/office/powerpoint/2010/main" val="916924721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8686800" cy="4876800"/>
            <a:chOff x="0" y="0"/>
            <a:chExt cx="5472" cy="3072"/>
          </a:xfrm>
        </p:grpSpPr>
        <p:sp>
          <p:nvSpPr>
            <p:cNvPr id="1032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 eaLnBrk="1" hangingPunct="1">
                <a:defRPr/>
              </a:pPr>
              <a:endParaRPr lang="en-US" altLang="en-US" sz="2400" dirty="0">
                <a:latin typeface="Calibri" pitchFamily="34" charset="0"/>
              </a:endParaRPr>
            </a:p>
          </p:txBody>
        </p:sp>
        <p:grpSp>
          <p:nvGrpSpPr>
            <p:cNvPr id="1033" name="Group 4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1034" name="Rectangle 5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eaLnBrk="1" hangingPunct="1">
                  <a:defRPr/>
                </a:pPr>
                <a:endParaRPr lang="en-US" altLang="en-US" sz="2400" dirty="0">
                  <a:latin typeface="Calibri" pitchFamily="34" charset="0"/>
                </a:endParaRPr>
              </a:p>
            </p:txBody>
          </p:sp>
          <p:sp>
            <p:nvSpPr>
              <p:cNvPr id="1035" name="Line 6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02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7813"/>
            <a:ext cx="8077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altLang="en-US"/>
              <a:t>Click to edit Master title style</a:t>
            </a:r>
            <a:endParaRPr lang="en-US" altLang="en-US" dirty="0"/>
          </a:p>
        </p:txBody>
      </p:sp>
      <p:sp>
        <p:nvSpPr>
          <p:cNvPr id="102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80772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58057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00800"/>
            <a:ext cx="1981200" cy="30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latin typeface="+mn-lt"/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2014-09-17</a:t>
            </a:r>
          </a:p>
        </p:txBody>
      </p:sp>
      <p:sp>
        <p:nvSpPr>
          <p:cNvPr id="258059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4008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000" smtClean="0">
                <a:latin typeface="+mn-lt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7DBD8DE5-9380-4B70-8F1A-AEF6BC3E3575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1" name="Line 12"/>
          <p:cNvSpPr>
            <a:spLocks noChangeShapeType="1"/>
          </p:cNvSpPr>
          <p:nvPr/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My Footer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995" r:id="rId1"/>
    <p:sldLayoutId id="2147485982" r:id="rId2"/>
    <p:sldLayoutId id="2147485983" r:id="rId3"/>
    <p:sldLayoutId id="2147485984" r:id="rId4"/>
    <p:sldLayoutId id="2147485985" r:id="rId5"/>
    <p:sldLayoutId id="2147485986" r:id="rId6"/>
    <p:sldLayoutId id="2147485987" r:id="rId7"/>
    <p:sldLayoutId id="2147485988" r:id="rId8"/>
    <p:sldLayoutId id="2147485989" r:id="rId9"/>
  </p:sldLayoutIdLst>
  <p:transition/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anose="05000000000000000000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1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dirty="0"/>
              <a:t>Personal Exemptions</a:t>
            </a:r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en-US" dirty="0"/>
              <a:t>Pub 17 – Chapter 3</a:t>
            </a:r>
          </a:p>
          <a:p>
            <a:r>
              <a:rPr lang="en-US" altLang="en-US" dirty="0"/>
              <a:t>Pub 4012 – Tab C</a:t>
            </a:r>
          </a:p>
          <a:p>
            <a:r>
              <a:rPr lang="en-US" altLang="en-US" dirty="0"/>
              <a:t>(1040-lines 6a &amp; 42)</a:t>
            </a:r>
          </a:p>
          <a:p>
            <a:r>
              <a:rPr lang="en-US" altLang="en-US" dirty="0"/>
              <a:t>NJ 1040</a:t>
            </a:r>
          </a:p>
          <a:p>
            <a:endParaRPr lang="en-US" alt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12-12-2016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TY2015 v1.0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3558708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Who is Considered Blind for </a:t>
            </a:r>
            <a:r>
              <a:rPr lang="en-US" dirty="0">
                <a:solidFill>
                  <a:srgbClr val="FF0000"/>
                </a:solidFill>
              </a:rPr>
              <a:t>Federal</a:t>
            </a:r>
            <a:r>
              <a:rPr lang="en-US" dirty="0"/>
              <a:t> and </a:t>
            </a:r>
            <a:r>
              <a:rPr lang="en-US" dirty="0">
                <a:solidFill>
                  <a:srgbClr val="FF0000"/>
                </a:solidFill>
              </a:rPr>
              <a:t>State</a:t>
            </a:r>
            <a:r>
              <a:rPr lang="en-US" dirty="0"/>
              <a:t> Tax Purposes?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 For Federal and State tax purposes a person is considered Blind if on the last day of the year they are totally blind or</a:t>
            </a:r>
          </a:p>
          <a:p>
            <a:r>
              <a:rPr lang="en-US" dirty="0"/>
              <a:t> A taxpayer who is not totally blind must have a certified statement from an eye doctor (ophthalmologist or optometrist) that:</a:t>
            </a:r>
          </a:p>
          <a:p>
            <a:pPr lvl="1"/>
            <a:r>
              <a:rPr lang="en-US" dirty="0"/>
              <a:t> The taxpayer cannot see better than 20/200 in the better eye with glasses or contact lenses, or</a:t>
            </a:r>
          </a:p>
          <a:p>
            <a:pPr lvl="1"/>
            <a:r>
              <a:rPr lang="en-US" dirty="0"/>
              <a:t> The field of vision is not more than 20 degrees</a:t>
            </a:r>
          </a:p>
          <a:p>
            <a:r>
              <a:rPr lang="en-US" dirty="0"/>
              <a:t> Additional standard deduction allowed on Federal 1040 for blind</a:t>
            </a:r>
          </a:p>
          <a:p>
            <a:r>
              <a:rPr lang="en-US" dirty="0"/>
              <a:t> Additional exemption allowed on NJ 1040 for blind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5" name="Picture 2" descr="NJ NJ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92" t="9087" r="7581" b="8686"/>
          <a:stretch/>
        </p:blipFill>
        <p:spPr bwMode="auto">
          <a:xfrm>
            <a:off x="0" y="542989"/>
            <a:ext cx="612648" cy="612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12-12-2016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TY2015 v1.0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3281978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0080" y="1615440"/>
            <a:ext cx="7589520" cy="43967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8787" name="Rectangle 8"/>
          <p:cNvSpPr>
            <a:spLocks noGrp="1" noChangeArrowheads="1"/>
          </p:cNvSpPr>
          <p:nvPr>
            <p:ph type="title"/>
          </p:nvPr>
        </p:nvSpPr>
        <p:spPr>
          <a:xfrm>
            <a:off x="609600" y="381000"/>
            <a:ext cx="8077200" cy="1143000"/>
          </a:xfrm>
        </p:spPr>
        <p:txBody>
          <a:bodyPr>
            <a:normAutofit/>
          </a:bodyPr>
          <a:lstStyle/>
          <a:p>
            <a:r>
              <a:rPr lang="en-US" altLang="en-US" dirty="0"/>
              <a:t>TS - Identification of Blind </a:t>
            </a:r>
            <a:br>
              <a:rPr lang="en-US" altLang="en-US" dirty="0"/>
            </a:br>
            <a:r>
              <a:rPr lang="en-US" altLang="en-US" sz="2400" dirty="0">
                <a:solidFill>
                  <a:srgbClr val="0070C0"/>
                </a:solidFill>
              </a:rPr>
              <a:t>Basic Information section \ Personal Information</a:t>
            </a:r>
          </a:p>
        </p:txBody>
      </p:sp>
      <p:sp>
        <p:nvSpPr>
          <p:cNvPr id="118789" name="Oval 5"/>
          <p:cNvSpPr>
            <a:spLocks noChangeArrowheads="1"/>
          </p:cNvSpPr>
          <p:nvPr/>
        </p:nvSpPr>
        <p:spPr bwMode="auto">
          <a:xfrm>
            <a:off x="534389" y="5385261"/>
            <a:ext cx="3218213" cy="463137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12-12-2016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TY2015 v1.0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11</a:t>
            </a:fld>
            <a:endParaRPr lang="en-US"/>
          </a:p>
        </p:txBody>
      </p:sp>
      <p:pic>
        <p:nvPicPr>
          <p:cNvPr id="9" name="Picture 8" descr="NJ TaxSlayer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838200"/>
            <a:ext cx="612648" cy="1633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4443449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9392" y="1805049"/>
            <a:ext cx="7350826" cy="38238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883" name="Rectangle 8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8001000" cy="1143000"/>
          </a:xfrm>
        </p:spPr>
        <p:txBody>
          <a:bodyPr>
            <a:normAutofit fontScale="90000"/>
          </a:bodyPr>
          <a:lstStyle/>
          <a:p>
            <a:r>
              <a:rPr lang="en-US" altLang="en-US" dirty="0"/>
              <a:t>TS - Extra Standard Deduction for Blind Only, Not Disabled  – Federal 1040</a:t>
            </a:r>
          </a:p>
        </p:txBody>
      </p:sp>
      <p:sp>
        <p:nvSpPr>
          <p:cNvPr id="122885" name="Oval 5"/>
          <p:cNvSpPr>
            <a:spLocks noChangeArrowheads="1"/>
          </p:cNvSpPr>
          <p:nvPr/>
        </p:nvSpPr>
        <p:spPr bwMode="auto">
          <a:xfrm>
            <a:off x="5355771" y="3551712"/>
            <a:ext cx="914400" cy="1127166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12-12-2016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TY2015 v1.0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12</a:t>
            </a:fld>
            <a:endParaRPr lang="en-US"/>
          </a:p>
        </p:txBody>
      </p:sp>
      <p:pic>
        <p:nvPicPr>
          <p:cNvPr id="9" name="Picture 8" descr="NJ TaxSlayer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838200"/>
            <a:ext cx="612648" cy="163373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3454400" y="2075542"/>
            <a:ext cx="5134739" cy="646331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/>
              <a:t>Federal only grants extra standard deduction</a:t>
            </a:r>
          </a:p>
          <a:p>
            <a:r>
              <a:rPr lang="en-US" b="1" dirty="0"/>
              <a:t>For blind, not disabled</a:t>
            </a:r>
          </a:p>
        </p:txBody>
      </p:sp>
      <p:cxnSp>
        <p:nvCxnSpPr>
          <p:cNvPr id="12" name="Straight Arrow Connector 11"/>
          <p:cNvCxnSpPr/>
          <p:nvPr/>
        </p:nvCxnSpPr>
        <p:spPr bwMode="auto">
          <a:xfrm flipH="1">
            <a:off x="5863772" y="2743200"/>
            <a:ext cx="43542" cy="725714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3849801893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1" name="Rectangle 8"/>
          <p:cNvSpPr>
            <a:spLocks noGrp="1" noChangeArrowheads="1"/>
          </p:cNvSpPr>
          <p:nvPr>
            <p:ph type="title"/>
          </p:nvPr>
        </p:nvSpPr>
        <p:spPr>
          <a:xfrm>
            <a:off x="609600" y="381000"/>
            <a:ext cx="8077200" cy="1143000"/>
          </a:xfrm>
        </p:spPr>
        <p:txBody>
          <a:bodyPr>
            <a:normAutofit fontScale="90000"/>
          </a:bodyPr>
          <a:lstStyle/>
          <a:p>
            <a:r>
              <a:rPr lang="en-US" altLang="en-US" dirty="0"/>
              <a:t>TS - Extra Exemption for Blind – NJ 1040</a:t>
            </a:r>
          </a:p>
        </p:txBody>
      </p:sp>
      <p:sp>
        <p:nvSpPr>
          <p:cNvPr id="124933" name="Oval 5"/>
          <p:cNvSpPr>
            <a:spLocks noChangeArrowheads="1"/>
          </p:cNvSpPr>
          <p:nvPr/>
        </p:nvSpPr>
        <p:spPr bwMode="auto">
          <a:xfrm>
            <a:off x="3505200" y="3429000"/>
            <a:ext cx="4572000" cy="5334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pic>
        <p:nvPicPr>
          <p:cNvPr id="7" name="Picture 2" descr="NJ NJ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92" t="9087" r="7581" b="8686"/>
          <a:stretch/>
        </p:blipFill>
        <p:spPr bwMode="auto">
          <a:xfrm>
            <a:off x="0" y="152400"/>
            <a:ext cx="612648" cy="612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12-12-2016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TY2015 v1.0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13</a:t>
            </a:fld>
            <a:endParaRPr lang="en-US"/>
          </a:p>
        </p:txBody>
      </p:sp>
      <p:pic>
        <p:nvPicPr>
          <p:cNvPr id="10" name="Picture 9" descr="NJ TaxSlayer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1066800"/>
            <a:ext cx="612648" cy="163373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2286000" y="3105835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 </a:t>
            </a:r>
          </a:p>
          <a:p>
            <a:r>
              <a:rPr lang="en-US" dirty="0"/>
              <a:t> </a:t>
            </a:r>
          </a:p>
        </p:txBody>
      </p:sp>
      <p:pic>
        <p:nvPicPr>
          <p:cNvPr id="717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29393" y="1496292"/>
            <a:ext cx="7849589" cy="42632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Oval 5"/>
          <p:cNvSpPr>
            <a:spLocks noChangeArrowheads="1"/>
          </p:cNvSpPr>
          <p:nvPr/>
        </p:nvSpPr>
        <p:spPr bwMode="auto">
          <a:xfrm>
            <a:off x="4622470" y="4238501"/>
            <a:ext cx="3250870" cy="392876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12" name="Oval 5"/>
          <p:cNvSpPr>
            <a:spLocks noChangeArrowheads="1"/>
          </p:cNvSpPr>
          <p:nvPr/>
        </p:nvSpPr>
        <p:spPr bwMode="auto">
          <a:xfrm>
            <a:off x="649598" y="5392534"/>
            <a:ext cx="1998068" cy="4572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13" name="TextBox 12"/>
          <p:cNvSpPr txBox="1"/>
          <p:nvPr/>
        </p:nvSpPr>
        <p:spPr>
          <a:xfrm>
            <a:off x="3222171" y="3352799"/>
            <a:ext cx="5480988" cy="36933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/>
              <a:t>NJ grants extra exemption for blind OR disabled</a:t>
            </a:r>
          </a:p>
        </p:txBody>
      </p:sp>
      <p:cxnSp>
        <p:nvCxnSpPr>
          <p:cNvPr id="14" name="Straight Arrow Connector 13"/>
          <p:cNvCxnSpPr>
            <a:stCxn id="13" idx="2"/>
          </p:cNvCxnSpPr>
          <p:nvPr/>
        </p:nvCxnSpPr>
        <p:spPr bwMode="auto">
          <a:xfrm>
            <a:off x="5962665" y="3722131"/>
            <a:ext cx="31735" cy="457983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2090242794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Who is Considered Disabled for </a:t>
            </a:r>
            <a:r>
              <a:rPr lang="en-US" dirty="0">
                <a:solidFill>
                  <a:srgbClr val="FF0000"/>
                </a:solidFill>
              </a:rPr>
              <a:t>Federal</a:t>
            </a:r>
            <a:r>
              <a:rPr lang="en-US" dirty="0"/>
              <a:t> Tax Purposes?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/>
              <a:t>For Federal tax purposes a person is considered  disabled if at any time during the tax year he/she:</a:t>
            </a:r>
          </a:p>
          <a:p>
            <a:r>
              <a:rPr lang="en-US" dirty="0"/>
              <a:t> Could not engage in substantial gainful activity for pay or profit due to a physical or mental condition  </a:t>
            </a:r>
            <a:r>
              <a:rPr lang="en-US" b="1" dirty="0"/>
              <a:t>AND</a:t>
            </a:r>
            <a:endParaRPr lang="en-US" b="1" u="sng" dirty="0"/>
          </a:p>
          <a:p>
            <a:r>
              <a:rPr lang="en-US" dirty="0"/>
              <a:t> A doctor has determined that this condition has lasted or can be expected to last continuously for at least a year or can be expected to lead to death</a:t>
            </a:r>
          </a:p>
          <a:p>
            <a:pPr lvl="1"/>
            <a:r>
              <a:rPr lang="en-US" dirty="0"/>
              <a:t> Additional standard deduction allowed on Federal 1040 for blind only (not other disabilities)  </a:t>
            </a:r>
          </a:p>
          <a:p>
            <a:pPr lvl="1"/>
            <a:r>
              <a:rPr lang="en-US" dirty="0"/>
              <a:t> Disabled persons may be eligible for other Federal tax benefits like credits (covered in later modules)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12-12-2016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TY2015 v1.0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0917571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Who is Considered Disabled for </a:t>
            </a:r>
            <a:br>
              <a:rPr lang="en-US" dirty="0"/>
            </a:br>
            <a:r>
              <a:rPr lang="en-US" dirty="0">
                <a:solidFill>
                  <a:srgbClr val="FF0000"/>
                </a:solidFill>
              </a:rPr>
              <a:t>NJ</a:t>
            </a:r>
            <a:r>
              <a:rPr lang="en-US" dirty="0"/>
              <a:t> Tax Purposes?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24000"/>
            <a:ext cx="8077200" cy="48006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000" dirty="0"/>
              <a:t>For NJ tax purposes:  a person is considered disabled if  on the last day of the tax year he/she:</a:t>
            </a:r>
          </a:p>
          <a:p>
            <a:r>
              <a:rPr lang="en-US" sz="3000" dirty="0"/>
              <a:t> Could not engage in substantial  gainful activity for pay or profit  due to physical or mental impairment, including blindness</a:t>
            </a:r>
          </a:p>
          <a:p>
            <a:r>
              <a:rPr lang="en-US" sz="3000" dirty="0"/>
              <a:t> Reporting:  Must enclose a copy of the doctor’s certificate or other medical records with NJ tax  return the first time the exemption is claimed</a:t>
            </a:r>
          </a:p>
          <a:p>
            <a:pPr lvl="1">
              <a:buNone/>
            </a:pPr>
            <a:endParaRPr lang="en-US" sz="2000" dirty="0"/>
          </a:p>
        </p:txBody>
      </p:sp>
      <p:pic>
        <p:nvPicPr>
          <p:cNvPr id="6" name="Picture 2" descr="NJ NJ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92" t="9087" r="7581" b="8686"/>
          <a:stretch/>
        </p:blipFill>
        <p:spPr bwMode="auto">
          <a:xfrm>
            <a:off x="0" y="542989"/>
            <a:ext cx="612648" cy="612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12-12-2016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TY2015 v1.0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84356"/>
      </p:ext>
    </p:ext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Who is Considered Disabled for </a:t>
            </a:r>
            <a:br>
              <a:rPr lang="en-US" dirty="0"/>
            </a:br>
            <a:r>
              <a:rPr lang="en-US" dirty="0">
                <a:solidFill>
                  <a:srgbClr val="FF0000"/>
                </a:solidFill>
              </a:rPr>
              <a:t>NJ</a:t>
            </a:r>
            <a:r>
              <a:rPr lang="en-US" dirty="0"/>
              <a:t> Tax Purposes?  </a:t>
            </a:r>
            <a:r>
              <a:rPr lang="en-US" sz="1800" dirty="0"/>
              <a:t>                                                                            (cont’d)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24000"/>
            <a:ext cx="8077200" cy="4800600"/>
          </a:xfrm>
        </p:spPr>
        <p:txBody>
          <a:bodyPr>
            <a:noAutofit/>
          </a:bodyPr>
          <a:lstStyle/>
          <a:p>
            <a:pPr lvl="1"/>
            <a:r>
              <a:rPr lang="en-US" sz="2000" dirty="0"/>
              <a:t> </a:t>
            </a:r>
            <a:r>
              <a:rPr lang="en-US" dirty="0"/>
              <a:t>Additional exemption allowed on NJ 1040 for blind </a:t>
            </a:r>
            <a:r>
              <a:rPr lang="en-US" b="1" u="sng" dirty="0"/>
              <a:t>or</a:t>
            </a:r>
            <a:r>
              <a:rPr lang="en-US" dirty="0"/>
              <a:t> disabled </a:t>
            </a:r>
          </a:p>
          <a:p>
            <a:pPr lvl="1"/>
            <a:r>
              <a:rPr lang="en-US" dirty="0"/>
              <a:t> Only one additional exemption allowed if both blind </a:t>
            </a:r>
            <a:r>
              <a:rPr lang="en-US" b="1" u="sng" dirty="0"/>
              <a:t>and</a:t>
            </a:r>
            <a:r>
              <a:rPr lang="en-US" b="1" dirty="0"/>
              <a:t> </a:t>
            </a:r>
            <a:r>
              <a:rPr lang="en-US" dirty="0"/>
              <a:t>disabled</a:t>
            </a:r>
          </a:p>
          <a:p>
            <a:pPr lvl="1"/>
            <a:r>
              <a:rPr lang="en-US" dirty="0"/>
              <a:t> Disabled/Blind persons may be eligible for other NJ tax benefits like property tax relief programs (covered in later module)</a:t>
            </a:r>
          </a:p>
          <a:p>
            <a:r>
              <a:rPr lang="en-US" sz="3000" dirty="0">
                <a:solidFill>
                  <a:srgbClr val="FF0000"/>
                </a:solidFill>
              </a:rPr>
              <a:t>Note disabled status on NJ Checklist for later entry in the </a:t>
            </a:r>
            <a:r>
              <a:rPr lang="en-US" sz="3000" dirty="0" err="1">
                <a:solidFill>
                  <a:srgbClr val="FF0000"/>
                </a:solidFill>
              </a:rPr>
              <a:t>TaxSlayer</a:t>
            </a:r>
            <a:r>
              <a:rPr lang="en-US" sz="3000" dirty="0">
                <a:solidFill>
                  <a:srgbClr val="FF0000"/>
                </a:solidFill>
              </a:rPr>
              <a:t> State section</a:t>
            </a:r>
          </a:p>
          <a:p>
            <a:endParaRPr lang="en-US" sz="2400" dirty="0"/>
          </a:p>
          <a:p>
            <a:endParaRPr lang="en-US" sz="2400" dirty="0"/>
          </a:p>
        </p:txBody>
      </p:sp>
      <p:pic>
        <p:nvPicPr>
          <p:cNvPr id="6" name="Picture 2" descr="NJ NJ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92" t="9087" r="7581" b="8686"/>
          <a:stretch/>
        </p:blipFill>
        <p:spPr bwMode="auto">
          <a:xfrm>
            <a:off x="0" y="542989"/>
            <a:ext cx="612648" cy="612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12-12-2016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TY2015 v1.0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6085474"/>
      </p:ext>
    </p:extLst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1600200"/>
            <a:ext cx="77724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4931" name="Rectangle 8"/>
          <p:cNvSpPr>
            <a:spLocks noGrp="1" noChangeArrowheads="1"/>
          </p:cNvSpPr>
          <p:nvPr>
            <p:ph type="title"/>
          </p:nvPr>
        </p:nvSpPr>
        <p:spPr>
          <a:xfrm>
            <a:off x="609600" y="381000"/>
            <a:ext cx="8077200" cy="1143000"/>
          </a:xfrm>
        </p:spPr>
        <p:txBody>
          <a:bodyPr>
            <a:normAutofit fontScale="90000"/>
          </a:bodyPr>
          <a:lstStyle/>
          <a:p>
            <a:r>
              <a:rPr lang="en-US" altLang="en-US" dirty="0"/>
              <a:t>TS - Extra Exemption for Disabled – NJ 1040</a:t>
            </a:r>
          </a:p>
        </p:txBody>
      </p:sp>
      <p:pic>
        <p:nvPicPr>
          <p:cNvPr id="7" name="Picture 2" descr="NJ NJ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92" t="9087" r="7581" b="8686"/>
          <a:stretch/>
        </p:blipFill>
        <p:spPr bwMode="auto">
          <a:xfrm>
            <a:off x="0" y="152400"/>
            <a:ext cx="612648" cy="612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12-12-2016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TY2015 v1.0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17</a:t>
            </a:fld>
            <a:endParaRPr lang="en-US"/>
          </a:p>
        </p:txBody>
      </p:sp>
      <p:pic>
        <p:nvPicPr>
          <p:cNvPr id="10" name="Picture 9" descr="NJ TaxSlayer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0" y="1066800"/>
            <a:ext cx="612648" cy="163373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2286000" y="3105835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 </a:t>
            </a:r>
          </a:p>
          <a:p>
            <a:r>
              <a:rPr lang="en-US" dirty="0"/>
              <a:t> </a:t>
            </a:r>
          </a:p>
        </p:txBody>
      </p:sp>
      <p:sp>
        <p:nvSpPr>
          <p:cNvPr id="14" name="Oval 5"/>
          <p:cNvSpPr>
            <a:spLocks noChangeArrowheads="1"/>
          </p:cNvSpPr>
          <p:nvPr/>
        </p:nvSpPr>
        <p:spPr bwMode="auto">
          <a:xfrm>
            <a:off x="691737" y="4876800"/>
            <a:ext cx="3547754" cy="1006434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15" name="Oval 5"/>
          <p:cNvSpPr>
            <a:spLocks noChangeArrowheads="1"/>
          </p:cNvSpPr>
          <p:nvPr/>
        </p:nvSpPr>
        <p:spPr bwMode="auto">
          <a:xfrm>
            <a:off x="4622470" y="4238501"/>
            <a:ext cx="3250870" cy="392876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16" name="TextBox 15"/>
          <p:cNvSpPr txBox="1"/>
          <p:nvPr/>
        </p:nvSpPr>
        <p:spPr>
          <a:xfrm>
            <a:off x="777240" y="6080760"/>
            <a:ext cx="644920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>
                <a:solidFill>
                  <a:srgbClr val="FF0000"/>
                </a:solidFill>
              </a:rPr>
              <a:t>Only </a:t>
            </a:r>
            <a:r>
              <a:rPr lang="en-US" sz="2200" b="1" u="sng" dirty="0">
                <a:solidFill>
                  <a:srgbClr val="FF0000"/>
                </a:solidFill>
              </a:rPr>
              <a:t>1</a:t>
            </a:r>
            <a:r>
              <a:rPr lang="en-US" sz="2200" b="1" dirty="0">
                <a:solidFill>
                  <a:srgbClr val="FF0000"/>
                </a:solidFill>
              </a:rPr>
              <a:t> </a:t>
            </a:r>
            <a:r>
              <a:rPr lang="en-US" sz="2200" dirty="0">
                <a:solidFill>
                  <a:srgbClr val="FF0000"/>
                </a:solidFill>
              </a:rPr>
              <a:t>extra exemption if both blind </a:t>
            </a:r>
            <a:r>
              <a:rPr lang="en-US" sz="2200" b="1" u="sng" dirty="0">
                <a:solidFill>
                  <a:srgbClr val="FF0000"/>
                </a:solidFill>
              </a:rPr>
              <a:t>and</a:t>
            </a:r>
            <a:r>
              <a:rPr lang="en-US" sz="2200" dirty="0">
                <a:solidFill>
                  <a:srgbClr val="FF0000"/>
                </a:solidFill>
              </a:rPr>
              <a:t> disabled</a:t>
            </a:r>
          </a:p>
        </p:txBody>
      </p:sp>
    </p:spTree>
    <p:extLst>
      <p:ext uri="{BB962C8B-B14F-4D97-AF65-F5344CB8AC3E}">
        <p14:creationId xmlns:p14="http://schemas.microsoft.com/office/powerpoint/2010/main" val="1474171824"/>
      </p:ext>
    </p:extLst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8"/>
          <p:cNvSpPr>
            <a:spLocks noGrp="1" noChangeArrowheads="1"/>
          </p:cNvSpPr>
          <p:nvPr>
            <p:ph type="title"/>
          </p:nvPr>
        </p:nvSpPr>
        <p:spPr>
          <a:xfrm>
            <a:off x="609600" y="277813"/>
            <a:ext cx="8153400" cy="1143000"/>
          </a:xfrm>
        </p:spPr>
        <p:txBody>
          <a:bodyPr>
            <a:normAutofit fontScale="90000"/>
          </a:bodyPr>
          <a:lstStyle/>
          <a:p>
            <a:r>
              <a:rPr lang="en-US" altLang="en-US" sz="3800" dirty="0"/>
              <a:t>Federal/State Differences:  Exemptions for Minors Who Can Be Claimed on Parent’s Return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662940" y="1543051"/>
          <a:ext cx="8012430" cy="49069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803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59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3769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6845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92099"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tx2"/>
                          </a:solidFill>
                        </a:rPr>
                        <a:t>ITEM</a:t>
                      </a:r>
                    </a:p>
                  </a:txBody>
                  <a:tcPr marT="45635" marB="456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tx2"/>
                          </a:solidFill>
                        </a:rPr>
                        <a:t>FEDERAL</a:t>
                      </a:r>
                    </a:p>
                  </a:txBody>
                  <a:tcPr marT="45635" marB="456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tx2"/>
                          </a:solidFill>
                        </a:rPr>
                        <a:t>STATE</a:t>
                      </a:r>
                    </a:p>
                  </a:txBody>
                  <a:tcPr marT="45635" marB="456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tx2"/>
                          </a:solidFill>
                        </a:rPr>
                        <a:t>COUNSELOR ACTION</a:t>
                      </a:r>
                    </a:p>
                  </a:txBody>
                  <a:tcPr marT="45635" marB="456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65651">
                <a:tc>
                  <a:txBody>
                    <a:bodyPr/>
                    <a:lstStyle/>
                    <a:p>
                      <a:r>
                        <a:rPr lang="en-US" sz="2900" dirty="0"/>
                        <a:t>Minor/</a:t>
                      </a:r>
                    </a:p>
                    <a:p>
                      <a:r>
                        <a:rPr lang="en-US" sz="2900" dirty="0"/>
                        <a:t>Can be claimed on parents’ return (even if not claimed)</a:t>
                      </a:r>
                    </a:p>
                  </a:txBody>
                  <a:tcPr marT="45635" marB="456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900" dirty="0">
                          <a:solidFill>
                            <a:srgbClr val="FF0000"/>
                          </a:solidFill>
                        </a:rPr>
                        <a:t>Minor </a:t>
                      </a:r>
                      <a:r>
                        <a:rPr lang="en-US" sz="2900" b="1" u="sng" dirty="0">
                          <a:solidFill>
                            <a:srgbClr val="FF0000"/>
                          </a:solidFill>
                        </a:rPr>
                        <a:t>cannot </a:t>
                      </a:r>
                      <a:r>
                        <a:rPr lang="en-US" sz="2900" dirty="0">
                          <a:solidFill>
                            <a:srgbClr val="FF0000"/>
                          </a:solidFill>
                        </a:rPr>
                        <a:t>claim personal exemption for self</a:t>
                      </a:r>
                    </a:p>
                  </a:txBody>
                  <a:tcPr marT="45635" marB="456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900" dirty="0">
                          <a:solidFill>
                            <a:srgbClr val="0070C0"/>
                          </a:solidFill>
                        </a:rPr>
                        <a:t>Minor </a:t>
                      </a:r>
                      <a:r>
                        <a:rPr lang="en-US" sz="2900" b="1" u="sng" dirty="0">
                          <a:solidFill>
                            <a:srgbClr val="0070C0"/>
                          </a:solidFill>
                        </a:rPr>
                        <a:t>can </a:t>
                      </a:r>
                      <a:r>
                        <a:rPr lang="en-US" sz="2900" dirty="0">
                          <a:solidFill>
                            <a:srgbClr val="0070C0"/>
                          </a:solidFill>
                        </a:rPr>
                        <a:t>claim personal exemption for self</a:t>
                      </a:r>
                    </a:p>
                  </a:txBody>
                  <a:tcPr marT="45635" marB="456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900" dirty="0"/>
                        <a:t>Click on Basic Information section \ Personal Information \ “Check h</a:t>
                      </a:r>
                      <a:r>
                        <a:rPr lang="en-US" sz="2900" b="0" i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ere if the Taxpayer can be claimed as a dependent on someone else's return”</a:t>
                      </a:r>
                      <a:endParaRPr lang="en-US" sz="2900" dirty="0"/>
                    </a:p>
                  </a:txBody>
                  <a:tcPr marT="45635" marB="456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12-12-2016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TY2015 v1.0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18</a:t>
            </a:fld>
            <a:endParaRPr lang="en-US"/>
          </a:p>
        </p:txBody>
      </p:sp>
      <p:pic>
        <p:nvPicPr>
          <p:cNvPr id="7" name="Picture 2" descr="NJ NJ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92" t="9087" r="7581" b="8686"/>
          <a:stretch/>
        </p:blipFill>
        <p:spPr bwMode="auto">
          <a:xfrm>
            <a:off x="0" y="542989"/>
            <a:ext cx="612648" cy="612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6447380"/>
      </p:ext>
    </p:extLst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7" name="Oval 5"/>
          <p:cNvSpPr>
            <a:spLocks noChangeArrowheads="1"/>
          </p:cNvSpPr>
          <p:nvPr/>
        </p:nvSpPr>
        <p:spPr bwMode="auto">
          <a:xfrm>
            <a:off x="7315200" y="3048000"/>
            <a:ext cx="541338" cy="8382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12-12-2016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TY2015 v1.0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19</a:t>
            </a:fld>
            <a:endParaRPr lang="en-US"/>
          </a:p>
        </p:txBody>
      </p:sp>
      <p:pic>
        <p:nvPicPr>
          <p:cNvPr id="9" name="Picture 8" descr="NJ TaxSlayer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914400"/>
            <a:ext cx="612648" cy="163373"/>
          </a:xfrm>
          <a:prstGeom prst="rect">
            <a:avLst/>
          </a:prstGeom>
        </p:spPr>
      </p:pic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7517" y="1588325"/>
            <a:ext cx="7837714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0594" name="Rectangle 8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8077200" cy="1295400"/>
          </a:xfrm>
        </p:spPr>
        <p:txBody>
          <a:bodyPr>
            <a:normAutofit/>
          </a:bodyPr>
          <a:lstStyle/>
          <a:p>
            <a:r>
              <a:rPr lang="en-US" altLang="en-US" sz="3000" dirty="0"/>
              <a:t>TS - Minor Claimed on Parent’s Return </a:t>
            </a:r>
            <a:br>
              <a:rPr lang="en-US" altLang="en-US" sz="3000" dirty="0"/>
            </a:br>
            <a:r>
              <a:rPr lang="en-US" altLang="en-US" sz="2400" dirty="0">
                <a:solidFill>
                  <a:srgbClr val="0070C0"/>
                </a:solidFill>
              </a:rPr>
              <a:t>Basic section \ Personal Information (on Minor’s Return)</a:t>
            </a:r>
          </a:p>
        </p:txBody>
      </p:sp>
      <p:sp>
        <p:nvSpPr>
          <p:cNvPr id="11" name="Oval 5"/>
          <p:cNvSpPr>
            <a:spLocks noChangeArrowheads="1"/>
          </p:cNvSpPr>
          <p:nvPr/>
        </p:nvSpPr>
        <p:spPr bwMode="auto">
          <a:xfrm>
            <a:off x="489857" y="4416631"/>
            <a:ext cx="7478486" cy="4572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</p:spTree>
    <p:extLst>
      <p:ext uri="{BB962C8B-B14F-4D97-AF65-F5344CB8AC3E}">
        <p14:creationId xmlns:p14="http://schemas.microsoft.com/office/powerpoint/2010/main" val="3974270034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7813"/>
            <a:ext cx="8001000" cy="1143000"/>
          </a:xfrm>
        </p:spPr>
        <p:txBody>
          <a:bodyPr/>
          <a:lstStyle/>
          <a:p>
            <a:r>
              <a:rPr lang="en-US"/>
              <a:t>Exemption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 Defined:  Specific amount of money you are allowed to deduct from your taxable income, based on circumstances of your filing situation </a:t>
            </a:r>
          </a:p>
          <a:p>
            <a:r>
              <a:rPr lang="en-US" dirty="0"/>
              <a:t> Two types of Exemptions:</a:t>
            </a:r>
          </a:p>
          <a:p>
            <a:pPr lvl="1"/>
            <a:r>
              <a:rPr lang="en-US" dirty="0"/>
              <a:t> Personal Exemption</a:t>
            </a:r>
          </a:p>
          <a:p>
            <a:pPr lvl="1"/>
            <a:r>
              <a:rPr lang="en-US" dirty="0"/>
              <a:t> Dependent Exemption (to be covered in later section)</a:t>
            </a:r>
          </a:p>
          <a:p>
            <a:pPr marL="274320" indent="-274320"/>
            <a:r>
              <a:rPr lang="en-US" dirty="0"/>
              <a:t> Enter all exemption-related data in TaxSlayer Basic Information section  </a:t>
            </a:r>
          </a:p>
          <a:p>
            <a:pPr marL="971550" lvl="1" indent="-514350"/>
            <a:r>
              <a:rPr lang="en-US" dirty="0"/>
              <a:t>Data is carried to Federal 1040 Page 1 and NJ 1040 Page 2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12-12-2016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TY2015 v1.0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8" name="Picture 7" descr="NJ TaxSlayer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677005"/>
            <a:ext cx="612648" cy="1633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2878988"/>
      </p:ext>
    </p:extLst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3143" y="1567544"/>
            <a:ext cx="7885215" cy="44474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42" name="Rectangle 8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altLang="en-US" dirty="0"/>
              <a:t>TS - Minor Claimed on Parent’s Return – Minor’s Federal 1040</a:t>
            </a:r>
          </a:p>
        </p:txBody>
      </p:sp>
      <p:sp>
        <p:nvSpPr>
          <p:cNvPr id="112645" name="Oval 5"/>
          <p:cNvSpPr>
            <a:spLocks noChangeArrowheads="1"/>
          </p:cNvSpPr>
          <p:nvPr/>
        </p:nvSpPr>
        <p:spPr bwMode="auto">
          <a:xfrm>
            <a:off x="1816925" y="4421579"/>
            <a:ext cx="1118280" cy="364177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112646" name="Oval 5"/>
          <p:cNvSpPr>
            <a:spLocks noChangeArrowheads="1"/>
          </p:cNvSpPr>
          <p:nvPr/>
        </p:nvSpPr>
        <p:spPr bwMode="auto">
          <a:xfrm>
            <a:off x="7980218" y="5596247"/>
            <a:ext cx="665018" cy="5334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112647" name="TextBox 6"/>
          <p:cNvSpPr txBox="1">
            <a:spLocks noChangeArrowheads="1"/>
          </p:cNvSpPr>
          <p:nvPr/>
        </p:nvSpPr>
        <p:spPr bwMode="auto">
          <a:xfrm>
            <a:off x="3368634" y="3552702"/>
            <a:ext cx="3352800" cy="9239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 dirty="0">
                <a:latin typeface="Arial" panose="020B0604020202020204" pitchFamily="34" charset="0"/>
              </a:rPr>
              <a:t>Can’t take exemption for self since minor was claimed on parents’ Federal return</a:t>
            </a:r>
          </a:p>
        </p:txBody>
      </p:sp>
      <p:cxnSp>
        <p:nvCxnSpPr>
          <p:cNvPr id="10" name="Straight Arrow Connector 9"/>
          <p:cNvCxnSpPr>
            <a:stCxn id="112647" idx="1"/>
          </p:cNvCxnSpPr>
          <p:nvPr/>
        </p:nvCxnSpPr>
        <p:spPr bwMode="auto">
          <a:xfrm flipH="1">
            <a:off x="2731325" y="4014665"/>
            <a:ext cx="637309" cy="402956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12-12-2016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TY2015 v1.0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20</a:t>
            </a:fld>
            <a:endParaRPr lang="en-US"/>
          </a:p>
        </p:txBody>
      </p:sp>
      <p:pic>
        <p:nvPicPr>
          <p:cNvPr id="12" name="Picture 11" descr="NJ TaxSlayer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762000"/>
            <a:ext cx="612648" cy="1633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6644121"/>
      </p:ext>
    </p:extLst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3143" y="1615047"/>
            <a:ext cx="7944592" cy="419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4690" name="Rectangle 8"/>
          <p:cNvSpPr>
            <a:spLocks noGrp="1" noChangeArrowheads="1"/>
          </p:cNvSpPr>
          <p:nvPr>
            <p:ph type="title"/>
          </p:nvPr>
        </p:nvSpPr>
        <p:spPr>
          <a:xfrm>
            <a:off x="609600" y="381000"/>
            <a:ext cx="8077200" cy="1143000"/>
          </a:xfrm>
        </p:spPr>
        <p:txBody>
          <a:bodyPr>
            <a:normAutofit fontScale="90000"/>
          </a:bodyPr>
          <a:lstStyle/>
          <a:p>
            <a:r>
              <a:rPr lang="en-US" altLang="en-US" dirty="0"/>
              <a:t>TS - Minor Claimed on Parent’s Return – Minor’s NJ 1040</a:t>
            </a:r>
          </a:p>
        </p:txBody>
      </p:sp>
      <p:sp>
        <p:nvSpPr>
          <p:cNvPr id="114693" name="Oval 5"/>
          <p:cNvSpPr>
            <a:spLocks noChangeArrowheads="1"/>
          </p:cNvSpPr>
          <p:nvPr/>
        </p:nvSpPr>
        <p:spPr bwMode="auto">
          <a:xfrm>
            <a:off x="7116289" y="3867397"/>
            <a:ext cx="990600" cy="6096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114694" name="Oval 5"/>
          <p:cNvSpPr>
            <a:spLocks noChangeArrowheads="1"/>
          </p:cNvSpPr>
          <p:nvPr/>
        </p:nvSpPr>
        <p:spPr bwMode="auto">
          <a:xfrm>
            <a:off x="7184571" y="5006439"/>
            <a:ext cx="838200" cy="5334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9" name="TextBox 6"/>
          <p:cNvSpPr txBox="1">
            <a:spLocks noChangeArrowheads="1"/>
          </p:cNvSpPr>
          <p:nvPr/>
        </p:nvSpPr>
        <p:spPr bwMode="auto">
          <a:xfrm>
            <a:off x="2091847" y="3657600"/>
            <a:ext cx="4537553" cy="92333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 dirty="0">
                <a:latin typeface="Arial" panose="020B0604020202020204" pitchFamily="34" charset="0"/>
              </a:rPr>
              <a:t>On NJ 1040, OK to take exemption for self even when  minor was claimed on parents’ Federal return</a:t>
            </a:r>
          </a:p>
        </p:txBody>
      </p:sp>
      <p:pic>
        <p:nvPicPr>
          <p:cNvPr id="12" name="Picture 2" descr="NJ NJ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92" t="9087" r="7581" b="8686"/>
          <a:stretch/>
        </p:blipFill>
        <p:spPr bwMode="auto">
          <a:xfrm>
            <a:off x="0" y="658876"/>
            <a:ext cx="612648" cy="612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3" name="Straight Arrow Connector 12"/>
          <p:cNvCxnSpPr>
            <a:stCxn id="9" idx="3"/>
          </p:cNvCxnSpPr>
          <p:nvPr/>
        </p:nvCxnSpPr>
        <p:spPr bwMode="auto">
          <a:xfrm>
            <a:off x="6629400" y="4119265"/>
            <a:ext cx="460332" cy="26850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12-12-2016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TY2015 v1.0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21</a:t>
            </a:fld>
            <a:endParaRPr lang="en-US"/>
          </a:p>
        </p:txBody>
      </p:sp>
      <p:pic>
        <p:nvPicPr>
          <p:cNvPr id="14" name="Picture 13" descr="NJ TaxSlayer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0" y="1295400"/>
            <a:ext cx="612648" cy="1633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9527896"/>
      </p:ext>
    </p:extLst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/>
              <a:t>Filing a Return for a Deceased Taxpayer</a:t>
            </a:r>
          </a:p>
        </p:txBody>
      </p:sp>
      <p:sp>
        <p:nvSpPr>
          <p:cNvPr id="178179" name="Content Placeholder 2"/>
          <p:cNvSpPr>
            <a:spLocks noGrp="1"/>
          </p:cNvSpPr>
          <p:nvPr>
            <p:ph idx="1"/>
          </p:nvPr>
        </p:nvSpPr>
        <p:spPr>
          <a:xfrm>
            <a:off x="609600" y="1447800"/>
            <a:ext cx="8077200" cy="4800600"/>
          </a:xfrm>
        </p:spPr>
        <p:txBody>
          <a:bodyPr>
            <a:normAutofit fontScale="92500" lnSpcReduction="20000"/>
          </a:bodyPr>
          <a:lstStyle/>
          <a:p>
            <a:r>
              <a:rPr lang="en-US" altLang="en-US" dirty="0"/>
              <a:t> Deceased taxpayer will be identified as a checked box on Intake/Interview form Page 1, Part II - Widowed</a:t>
            </a:r>
          </a:p>
          <a:p>
            <a:r>
              <a:rPr lang="en-US" altLang="en-US" dirty="0"/>
              <a:t> Deceased Taxpayer’s return</a:t>
            </a:r>
          </a:p>
          <a:p>
            <a:pPr lvl="1"/>
            <a:r>
              <a:rPr lang="en-US" altLang="en-US" sz="2600" dirty="0"/>
              <a:t> Final personal income tax return must be filed</a:t>
            </a:r>
          </a:p>
          <a:p>
            <a:pPr lvl="1"/>
            <a:r>
              <a:rPr lang="en-US" altLang="en-US" sz="2600" dirty="0"/>
              <a:t> Estate tax return (Form 1041) may need to be filed                                    </a:t>
            </a:r>
            <a:r>
              <a:rPr lang="en-US" altLang="en-US" sz="2600" dirty="0">
                <a:solidFill>
                  <a:srgbClr val="FF0000"/>
                </a:solidFill>
              </a:rPr>
              <a:t>Out of Scope      </a:t>
            </a:r>
          </a:p>
          <a:p>
            <a:r>
              <a:rPr lang="en-US" altLang="en-US" sz="2800" dirty="0"/>
              <a:t> </a:t>
            </a:r>
            <a:r>
              <a:rPr lang="en-US" altLang="en-US" dirty="0"/>
              <a:t>Personal tax return can be filed by:</a:t>
            </a:r>
          </a:p>
          <a:p>
            <a:pPr lvl="1"/>
            <a:r>
              <a:rPr lang="en-US" altLang="en-US" sz="2600" dirty="0"/>
              <a:t> Surviving spouse</a:t>
            </a:r>
          </a:p>
          <a:p>
            <a:pPr lvl="1"/>
            <a:r>
              <a:rPr lang="en-US" altLang="en-US" sz="2600" dirty="0"/>
              <a:t> Personal representative – Executor of estate or anyone who is in charge of decedent’s property</a:t>
            </a:r>
          </a:p>
          <a:p>
            <a:pPr lvl="1"/>
            <a:r>
              <a:rPr lang="en-US" altLang="en-US" sz="2600" dirty="0"/>
              <a:t> Court appointed representative</a:t>
            </a:r>
          </a:p>
        </p:txBody>
      </p:sp>
      <p:sp>
        <p:nvSpPr>
          <p:cNvPr id="5" name="TextBox 4" descr="NJ Pub Ref"/>
          <p:cNvSpPr txBox="1"/>
          <p:nvPr/>
        </p:nvSpPr>
        <p:spPr>
          <a:xfrm>
            <a:off x="7072066" y="58579"/>
            <a:ext cx="1697067" cy="246221"/>
          </a:xfrm>
          <a:prstGeom prst="rect">
            <a:avLst/>
          </a:prstGeom>
          <a:noFill/>
        </p:spPr>
        <p:txBody>
          <a:bodyPr wrap="none" tIns="0" bIns="0" rtlCol="0">
            <a:spAutoFit/>
          </a:bodyPr>
          <a:lstStyle/>
          <a:p>
            <a:pPr algn="r"/>
            <a:r>
              <a:rPr lang="en-US" sz="1600" dirty="0"/>
              <a:t>Pub 4012 Tab K</a:t>
            </a:r>
          </a:p>
        </p:txBody>
      </p:sp>
      <p:pic>
        <p:nvPicPr>
          <p:cNvPr id="6" name="Picture 2" descr="http://www.speedysigns.com/images/decals/400c/Speedy/SHAPES/NOSYMBL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8742" y="3715656"/>
            <a:ext cx="304801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12-12-2016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TY2015 v1.0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4384734"/>
      </p:ext>
    </p:extLst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/>
              <a:t>Filing a Return for a  Deceased Taxpayer</a:t>
            </a:r>
            <a:endParaRPr lang="en-US" altLang="en-US" dirty="0"/>
          </a:p>
        </p:txBody>
      </p:sp>
      <p:sp>
        <p:nvSpPr>
          <p:cNvPr id="180227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8077200" cy="4800600"/>
          </a:xfrm>
        </p:spPr>
        <p:txBody>
          <a:bodyPr>
            <a:normAutofit fontScale="62500" lnSpcReduction="20000"/>
          </a:bodyPr>
          <a:lstStyle/>
          <a:p>
            <a:r>
              <a:rPr lang="en-US" altLang="en-US" sz="4400" b="1" dirty="0"/>
              <a:t> </a:t>
            </a:r>
            <a:r>
              <a:rPr lang="en-US" altLang="en-US" sz="4800" dirty="0"/>
              <a:t>Return filed by surviving spouse</a:t>
            </a:r>
          </a:p>
          <a:p>
            <a:pPr lvl="1"/>
            <a:r>
              <a:rPr lang="en-US" altLang="en-US" sz="3600" dirty="0"/>
              <a:t> </a:t>
            </a:r>
            <a:r>
              <a:rPr lang="en-US" altLang="en-US" sz="3800" dirty="0"/>
              <a:t>Should include income earned by decedent up to date of death plus full-year income for surviving spouse</a:t>
            </a:r>
          </a:p>
          <a:p>
            <a:pPr lvl="1"/>
            <a:r>
              <a:rPr lang="en-US" altLang="en-US" sz="3800" dirty="0"/>
              <a:t> TaxSlayer will print “Filing as surviving spouse” as  deceased taxpayer signature on Form 8879</a:t>
            </a:r>
          </a:p>
          <a:p>
            <a:r>
              <a:rPr lang="en-US" altLang="en-US" sz="4400" b="1" dirty="0"/>
              <a:t> </a:t>
            </a:r>
            <a:r>
              <a:rPr lang="en-US" altLang="en-US" sz="4800" dirty="0"/>
              <a:t>Return filed by personal representative (</a:t>
            </a:r>
            <a:r>
              <a:rPr lang="en-US" sz="4800" dirty="0"/>
              <a:t>executor or administrator of the decedent’s estate, as appointed or certified by the court)</a:t>
            </a:r>
          </a:p>
          <a:p>
            <a:pPr lvl="1"/>
            <a:r>
              <a:rPr lang="en-US" altLang="en-US" sz="3600" dirty="0"/>
              <a:t> </a:t>
            </a:r>
            <a:r>
              <a:rPr lang="en-US" altLang="en-US" sz="3800" dirty="0"/>
              <a:t>Only include income &amp; deductions up to date of death</a:t>
            </a:r>
          </a:p>
          <a:p>
            <a:pPr lvl="1"/>
            <a:r>
              <a:rPr lang="en-US" altLang="en-US" sz="3800" dirty="0"/>
              <a:t> File Form 56 Notice Concerning Fiduciary Relationship to notify IRS of contact for correspondence</a:t>
            </a:r>
          </a:p>
          <a:p>
            <a:endParaRPr lang="en-US" altLang="en-US" sz="3700" dirty="0"/>
          </a:p>
          <a:p>
            <a:pPr lvl="1"/>
            <a:endParaRPr lang="en-US" altLang="en-US" dirty="0"/>
          </a:p>
          <a:p>
            <a:endParaRPr lang="en-US" altLang="en-US" dirty="0"/>
          </a:p>
        </p:txBody>
      </p:sp>
      <p:sp>
        <p:nvSpPr>
          <p:cNvPr id="5" name="TextBox 4" descr="NJ (cont'd)"/>
          <p:cNvSpPr txBox="1"/>
          <p:nvPr/>
        </p:nvSpPr>
        <p:spPr>
          <a:xfrm>
            <a:off x="7893851" y="1082259"/>
            <a:ext cx="86914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600" dirty="0"/>
              <a:t>(cont’d)</a:t>
            </a:r>
          </a:p>
        </p:txBody>
      </p:sp>
      <p:sp>
        <p:nvSpPr>
          <p:cNvPr id="8" name="TextBox 7" descr="NJ Pub Ref"/>
          <p:cNvSpPr txBox="1"/>
          <p:nvPr/>
        </p:nvSpPr>
        <p:spPr>
          <a:xfrm>
            <a:off x="7821438" y="58579"/>
            <a:ext cx="947695" cy="246221"/>
          </a:xfrm>
          <a:prstGeom prst="rect">
            <a:avLst/>
          </a:prstGeom>
          <a:noFill/>
        </p:spPr>
        <p:txBody>
          <a:bodyPr wrap="none" tIns="0" bIns="0" rtlCol="0">
            <a:spAutoFit/>
          </a:bodyPr>
          <a:lstStyle/>
          <a:p>
            <a:pPr algn="r"/>
            <a:r>
              <a:rPr lang="en-US" sz="1600" dirty="0"/>
              <a:t>Pub 559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12-12-2016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TY2015 v1.0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8569978"/>
      </p:ext>
    </p:extLst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/>
              <a:t>Filing a Return for a  Deceased Taxpayer</a:t>
            </a:r>
            <a:endParaRPr lang="en-US" altLang="en-US" dirty="0"/>
          </a:p>
        </p:txBody>
      </p:sp>
      <p:sp>
        <p:nvSpPr>
          <p:cNvPr id="180227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8077200" cy="4800600"/>
          </a:xfrm>
        </p:spPr>
        <p:txBody>
          <a:bodyPr>
            <a:normAutofit/>
          </a:bodyPr>
          <a:lstStyle/>
          <a:p>
            <a:pPr lvl="1"/>
            <a:r>
              <a:rPr lang="en-US" altLang="en-US" sz="3000" dirty="0"/>
              <a:t> </a:t>
            </a:r>
            <a:r>
              <a:rPr lang="en-US" altLang="en-US" sz="2600" dirty="0"/>
              <a:t>If filing a current year tax return and refund is due, attach copy of Court Appointment Certificate </a:t>
            </a:r>
          </a:p>
          <a:p>
            <a:pPr lvl="2"/>
            <a:r>
              <a:rPr lang="en-US" altLang="en-US" sz="2600" dirty="0"/>
              <a:t> </a:t>
            </a:r>
            <a:r>
              <a:rPr lang="en-US" altLang="en-US" dirty="0"/>
              <a:t>Sign return followed by “Personal Representative”</a:t>
            </a:r>
          </a:p>
          <a:p>
            <a:r>
              <a:rPr lang="en-US" altLang="en-US" sz="3700" dirty="0"/>
              <a:t> </a:t>
            </a:r>
            <a:r>
              <a:rPr lang="en-US" altLang="en-US" sz="3100" dirty="0"/>
              <a:t>Return filed by anyone else</a:t>
            </a:r>
          </a:p>
          <a:p>
            <a:pPr lvl="1"/>
            <a:r>
              <a:rPr lang="en-US" altLang="en-US" sz="3000" dirty="0"/>
              <a:t> </a:t>
            </a:r>
            <a:r>
              <a:rPr lang="en-US" altLang="en-US" sz="2600" dirty="0"/>
              <a:t>If refund is due, include Form 1310 Statement of Person Claiming Refund Due a Deceased Taxpayer</a:t>
            </a:r>
          </a:p>
          <a:p>
            <a:pPr lvl="2"/>
            <a:r>
              <a:rPr lang="en-US" altLang="en-US" sz="2600" dirty="0"/>
              <a:t> </a:t>
            </a:r>
            <a:r>
              <a:rPr lang="en-US" altLang="en-US" dirty="0"/>
              <a:t>Form 1310 can be found in Federal section \ Miscellaneous Forms</a:t>
            </a:r>
          </a:p>
          <a:p>
            <a:pPr lvl="1">
              <a:buNone/>
            </a:pPr>
            <a:r>
              <a:rPr lang="en-US" altLang="en-US" sz="3000" dirty="0"/>
              <a:t> </a:t>
            </a:r>
          </a:p>
          <a:p>
            <a:pPr lvl="1"/>
            <a:endParaRPr lang="en-US" altLang="en-US" sz="3000" dirty="0"/>
          </a:p>
          <a:p>
            <a:pPr lvl="1"/>
            <a:endParaRPr lang="en-US" altLang="en-US" sz="3000" dirty="0"/>
          </a:p>
          <a:p>
            <a:pPr lvl="1"/>
            <a:endParaRPr lang="en-US" altLang="en-US" sz="3000" dirty="0"/>
          </a:p>
          <a:p>
            <a:pPr lvl="2"/>
            <a:endParaRPr lang="en-US" altLang="en-US" dirty="0"/>
          </a:p>
          <a:p>
            <a:pPr lvl="1"/>
            <a:endParaRPr lang="en-US" altLang="en-US" dirty="0"/>
          </a:p>
          <a:p>
            <a:endParaRPr lang="en-US" altLang="en-US" dirty="0"/>
          </a:p>
        </p:txBody>
      </p:sp>
      <p:sp>
        <p:nvSpPr>
          <p:cNvPr id="5" name="TextBox 4" descr="NJ (cont'd)"/>
          <p:cNvSpPr txBox="1"/>
          <p:nvPr/>
        </p:nvSpPr>
        <p:spPr>
          <a:xfrm>
            <a:off x="7893851" y="1082259"/>
            <a:ext cx="86914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600" dirty="0"/>
              <a:t>(cont’d)</a:t>
            </a:r>
          </a:p>
        </p:txBody>
      </p:sp>
      <p:sp>
        <p:nvSpPr>
          <p:cNvPr id="8" name="TextBox 7" descr="NJ Pub Ref"/>
          <p:cNvSpPr txBox="1"/>
          <p:nvPr/>
        </p:nvSpPr>
        <p:spPr>
          <a:xfrm>
            <a:off x="7821438" y="58579"/>
            <a:ext cx="947695" cy="246221"/>
          </a:xfrm>
          <a:prstGeom prst="rect">
            <a:avLst/>
          </a:prstGeom>
          <a:noFill/>
        </p:spPr>
        <p:txBody>
          <a:bodyPr wrap="none" tIns="0" bIns="0" rtlCol="0">
            <a:spAutoFit/>
          </a:bodyPr>
          <a:lstStyle/>
          <a:p>
            <a:pPr algn="r"/>
            <a:r>
              <a:rPr lang="en-US" sz="1600" dirty="0"/>
              <a:t>Pub 559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12-12-2016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TY2015 v1.0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190171" y="5733143"/>
            <a:ext cx="605646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en-US" sz="2200" b="1" dirty="0">
                <a:solidFill>
                  <a:srgbClr val="FF0000"/>
                </a:solidFill>
              </a:rPr>
              <a:t>Refer to Pub 4012 Page K-23 for more detail</a:t>
            </a:r>
            <a:endParaRPr lang="en-US" sz="2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2834266"/>
      </p:ext>
    </p:extLst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7829" y="1645919"/>
            <a:ext cx="7527471" cy="39841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637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/>
              <a:t>TS - Printed 1040 Return Of Deceased Taxpayer</a:t>
            </a:r>
            <a:endParaRPr lang="en-US" altLang="en-US" sz="3200" dirty="0"/>
          </a:p>
        </p:txBody>
      </p:sp>
      <p:sp>
        <p:nvSpPr>
          <p:cNvPr id="186370" name="Oval 5"/>
          <p:cNvSpPr>
            <a:spLocks noChangeArrowheads="1"/>
          </p:cNvSpPr>
          <p:nvPr/>
        </p:nvSpPr>
        <p:spPr bwMode="auto">
          <a:xfrm>
            <a:off x="5016137" y="2730136"/>
            <a:ext cx="1632857" cy="653143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828903" y="2292532"/>
            <a:ext cx="3467100" cy="369888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b="1" dirty="0">
                <a:latin typeface="Arial" charset="0"/>
              </a:rPr>
              <a:t>TS populates on printed 1040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09600" y="5638800"/>
            <a:ext cx="8082776" cy="769441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US" sz="2200" b="1" dirty="0">
                <a:latin typeface="Arial" charset="0"/>
              </a:rPr>
              <a:t>Deceased notice will not appear on TS 1040 screen under Summary, only on printed return PDF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12-12-2016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TY2015 v1.0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25</a:t>
            </a:fld>
            <a:endParaRPr lang="en-US"/>
          </a:p>
        </p:txBody>
      </p:sp>
      <p:pic>
        <p:nvPicPr>
          <p:cNvPr id="11" name="Picture 10" descr="NJ TaxSlayer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685800"/>
            <a:ext cx="612648" cy="1633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4205273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Summary of Personal Exemptions Types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/>
          </p:nvPr>
        </p:nvGraphicFramePr>
        <p:xfrm>
          <a:off x="609600" y="1600201"/>
          <a:ext cx="8153400" cy="435864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71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92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1264">
                <a:tc>
                  <a:txBody>
                    <a:bodyPr/>
                    <a:lstStyle/>
                    <a:p>
                      <a:r>
                        <a:rPr lang="en-US" sz="2400" dirty="0"/>
                        <a:t>Exemption</a:t>
                      </a:r>
                      <a:r>
                        <a:rPr lang="en-US" sz="2400" baseline="0" dirty="0"/>
                        <a:t> Type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Federal Exemption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NJ Exemption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91938">
                <a:tc>
                  <a:txBody>
                    <a:bodyPr/>
                    <a:lstStyle/>
                    <a:p>
                      <a:r>
                        <a:rPr lang="en-US" sz="2000" dirty="0"/>
                        <a:t>Personal exemption</a:t>
                      </a:r>
                      <a:r>
                        <a:rPr lang="en-US" sz="2000" baseline="0" dirty="0"/>
                        <a:t> for Taxpayer &amp; Spouse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91938">
                <a:tc>
                  <a:txBody>
                    <a:bodyPr/>
                    <a:lstStyle/>
                    <a:p>
                      <a:r>
                        <a:rPr lang="en-US" sz="2000" dirty="0"/>
                        <a:t>Domestic Partner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No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Yes (only if partner doesn’t file own NJ1040)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74512">
                <a:tc>
                  <a:txBody>
                    <a:bodyPr/>
                    <a:lstStyle/>
                    <a:p>
                      <a:r>
                        <a:rPr lang="en-US" sz="2000" dirty="0"/>
                        <a:t>Age over 65</a:t>
                      </a:r>
                    </a:p>
                  </a:txBody>
                  <a:tcPr>
                    <a:solidFill>
                      <a:schemeClr val="tx1">
                        <a:lumMod val="95000"/>
                        <a:lumOff val="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No</a:t>
                      </a:r>
                      <a:r>
                        <a:rPr lang="en-US" sz="2000" baseline="0" dirty="0"/>
                        <a:t> (extra added to standard deduction)</a:t>
                      </a:r>
                      <a:endParaRPr lang="en-US" sz="2000" dirty="0"/>
                    </a:p>
                  </a:txBody>
                  <a:tcPr>
                    <a:solidFill>
                      <a:schemeClr val="tx1">
                        <a:lumMod val="95000"/>
                        <a:lumOff val="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Yes</a:t>
                      </a:r>
                    </a:p>
                  </a:txBody>
                  <a:tcPr>
                    <a:solidFill>
                      <a:schemeClr val="tx1">
                        <a:lumMod val="95000"/>
                        <a:lumOff val="5000"/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74512">
                <a:tc>
                  <a:txBody>
                    <a:bodyPr/>
                    <a:lstStyle/>
                    <a:p>
                      <a:r>
                        <a:rPr lang="en-US" sz="2000" dirty="0"/>
                        <a:t>Blind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No</a:t>
                      </a:r>
                      <a:r>
                        <a:rPr lang="en-US" sz="2000" baseline="0" dirty="0"/>
                        <a:t> (extra added to standard deduction)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Yes (either for Blind or Disabled)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91938">
                <a:tc>
                  <a:txBody>
                    <a:bodyPr/>
                    <a:lstStyle/>
                    <a:p>
                      <a:r>
                        <a:rPr lang="en-US" sz="2000" dirty="0"/>
                        <a:t>Disabled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Yes (either for  Blind or Disabled)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1096">
                <a:tc>
                  <a:txBody>
                    <a:bodyPr/>
                    <a:lstStyle/>
                    <a:p>
                      <a:r>
                        <a:rPr lang="en-US" sz="2000" dirty="0"/>
                        <a:t>Minor can claim</a:t>
                      </a:r>
                      <a:r>
                        <a:rPr lang="en-US" sz="2000" baseline="0" dirty="0"/>
                        <a:t> self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12-12-2016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TY2015 v1.0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8" name="Picture 2" descr="NJ NJ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92" t="9087" r="7581" b="8686"/>
          <a:stretch/>
        </p:blipFill>
        <p:spPr bwMode="auto">
          <a:xfrm>
            <a:off x="0" y="542989"/>
            <a:ext cx="612648" cy="612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01764009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/>
              <a:t>Personal Exemption Rules - </a:t>
            </a:r>
            <a:br>
              <a:rPr lang="en-US" altLang="en-US" dirty="0"/>
            </a:br>
            <a:r>
              <a:rPr lang="en-US" altLang="en-US" dirty="0"/>
              <a:t>Taxpayer and Spouse</a:t>
            </a:r>
          </a:p>
        </p:txBody>
      </p:sp>
      <p:sp>
        <p:nvSpPr>
          <p:cNvPr id="126979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524000"/>
            <a:ext cx="8077200" cy="4800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3600" dirty="0"/>
              <a:t> </a:t>
            </a:r>
            <a:r>
              <a:rPr lang="en-US" altLang="en-US" dirty="0"/>
              <a:t>One exemption for taxpayer (and one for spouse when MFJ)</a:t>
            </a:r>
          </a:p>
          <a:p>
            <a:pPr lvl="1">
              <a:lnSpc>
                <a:spcPct val="80000"/>
              </a:lnSpc>
            </a:pPr>
            <a:r>
              <a:rPr lang="en-US" altLang="en-US" dirty="0"/>
              <a:t> Taxpayer (or spouse) is ineligible for exemption if someone else can claim them</a:t>
            </a:r>
          </a:p>
          <a:p>
            <a:pPr>
              <a:lnSpc>
                <a:spcPct val="80000"/>
              </a:lnSpc>
            </a:pPr>
            <a:r>
              <a:rPr lang="en-US" altLang="en-US" dirty="0"/>
              <a:t> Widow(</a:t>
            </a:r>
            <a:r>
              <a:rPr lang="en-US" altLang="en-US" dirty="0" err="1"/>
              <a:t>er</a:t>
            </a:r>
            <a:r>
              <a:rPr lang="en-US" altLang="en-US" dirty="0"/>
              <a:t>), if not remarried by 12/31, can claim spouse in year of death, i.e. - MFJ</a:t>
            </a:r>
          </a:p>
          <a:p>
            <a:pPr>
              <a:lnSpc>
                <a:spcPct val="80000"/>
              </a:lnSpc>
            </a:pPr>
            <a:r>
              <a:rPr lang="en-US" altLang="en-US" dirty="0"/>
              <a:t> MFS can claim spouse – “Non-working spouse”</a:t>
            </a:r>
          </a:p>
          <a:p>
            <a:pPr lvl="1">
              <a:lnSpc>
                <a:spcPct val="80000"/>
              </a:lnSpc>
            </a:pPr>
            <a:r>
              <a:rPr lang="en-US" altLang="en-US" dirty="0"/>
              <a:t> if spouse has no gross income, spouse not filing a return, &amp; spouse not the dependent of another taxpayer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12-12-2016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TY2015 v1.0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386390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Title 1"/>
          <p:cNvSpPr>
            <a:spLocks noGrp="1"/>
          </p:cNvSpPr>
          <p:nvPr>
            <p:ph type="title"/>
          </p:nvPr>
        </p:nvSpPr>
        <p:spPr>
          <a:xfrm>
            <a:off x="685800" y="277813"/>
            <a:ext cx="8001000" cy="1143000"/>
          </a:xfrm>
        </p:spPr>
        <p:txBody>
          <a:bodyPr>
            <a:normAutofit fontScale="90000"/>
          </a:bodyPr>
          <a:lstStyle/>
          <a:p>
            <a:r>
              <a:rPr lang="en-US" altLang="en-US" dirty="0"/>
              <a:t>NJ Exemption:</a:t>
            </a:r>
            <a:br>
              <a:rPr lang="en-US" altLang="en-US" dirty="0"/>
            </a:br>
            <a:r>
              <a:rPr lang="en-US" altLang="en-US" dirty="0"/>
              <a:t>Domestic Partner</a:t>
            </a:r>
            <a:endParaRPr lang="en-US" altLang="en-US" sz="2400" dirty="0"/>
          </a:p>
        </p:txBody>
      </p:sp>
      <p:sp>
        <p:nvSpPr>
          <p:cNvPr id="96259" name="Content Placeholder 2"/>
          <p:cNvSpPr>
            <a:spLocks noGrp="1"/>
          </p:cNvSpPr>
          <p:nvPr>
            <p:ph idx="1"/>
          </p:nvPr>
        </p:nvSpPr>
        <p:spPr>
          <a:xfrm>
            <a:off x="609600" y="1523999"/>
            <a:ext cx="8229600" cy="4835857"/>
          </a:xfrm>
        </p:spPr>
        <p:txBody>
          <a:bodyPr>
            <a:normAutofit fontScale="92500" lnSpcReduction="20000"/>
          </a:bodyPr>
          <a:lstStyle/>
          <a:p>
            <a:r>
              <a:rPr lang="en-US" altLang="en-US" sz="3000" dirty="0"/>
              <a:t> Not recognized on Federal 1040</a:t>
            </a:r>
          </a:p>
          <a:p>
            <a:r>
              <a:rPr lang="en-US" altLang="en-US" sz="3000" dirty="0"/>
              <a:t> Additional NJ exemption for dependent Domestic Partner that does not file own return</a:t>
            </a:r>
          </a:p>
          <a:p>
            <a:pPr lvl="1"/>
            <a:r>
              <a:rPr lang="en-US" altLang="en-US" sz="2600" dirty="0"/>
              <a:t> Domestic Partner is different than Civil Union Partner Filing Status</a:t>
            </a:r>
          </a:p>
          <a:p>
            <a:pPr lvl="1"/>
            <a:r>
              <a:rPr lang="en-US" altLang="en-US" sz="2600" dirty="0"/>
              <a:t> Domestic Partner status requires affidavit and then registration</a:t>
            </a:r>
          </a:p>
          <a:p>
            <a:pPr lvl="1"/>
            <a:r>
              <a:rPr lang="en-US" altLang="en-US" sz="2600" dirty="0"/>
              <a:t> Same-sex and opposite-sex couples</a:t>
            </a:r>
          </a:p>
          <a:p>
            <a:pPr lvl="1"/>
            <a:r>
              <a:rPr lang="en-US" altLang="en-US" sz="2600" dirty="0"/>
              <a:t> Grants couples basic rights</a:t>
            </a:r>
          </a:p>
          <a:p>
            <a:pPr lvl="2"/>
            <a:r>
              <a:rPr lang="en-US" altLang="en-US" dirty="0"/>
              <a:t> i.e. - the right to make health care decisions and to receive tax exemptions</a:t>
            </a:r>
          </a:p>
          <a:p>
            <a:pPr lvl="1"/>
            <a:r>
              <a:rPr lang="en-US" altLang="en-US" sz="2600" dirty="0"/>
              <a:t> At least age 62 (After 2/2007).  Younger couples if Domestic Partnership formed before revised law 2/2007 </a:t>
            </a:r>
          </a:p>
          <a:p>
            <a:endParaRPr lang="en-US" altLang="en-US" dirty="0"/>
          </a:p>
          <a:p>
            <a:endParaRPr lang="en-US" altLang="en-US" dirty="0"/>
          </a:p>
        </p:txBody>
      </p:sp>
      <p:sp>
        <p:nvSpPr>
          <p:cNvPr id="8" name="TextBox 7" descr="NJ Pub Ref"/>
          <p:cNvSpPr txBox="1"/>
          <p:nvPr/>
        </p:nvSpPr>
        <p:spPr>
          <a:xfrm>
            <a:off x="7056806" y="58579"/>
            <a:ext cx="1712327" cy="246221"/>
          </a:xfrm>
          <a:prstGeom prst="rect">
            <a:avLst/>
          </a:prstGeom>
          <a:noFill/>
        </p:spPr>
        <p:txBody>
          <a:bodyPr wrap="none" tIns="0" bIns="0" rtlCol="0">
            <a:spAutoFit/>
          </a:bodyPr>
          <a:lstStyle/>
          <a:p>
            <a:pPr algn="r"/>
            <a:r>
              <a:rPr lang="en-US" sz="1600" dirty="0"/>
              <a:t>NJ 1040 Page 3</a:t>
            </a:r>
          </a:p>
        </p:txBody>
      </p:sp>
      <p:pic>
        <p:nvPicPr>
          <p:cNvPr id="7" name="Picture 2" descr="NJ NJ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92" t="9087" r="7581" b="8686"/>
          <a:stretch/>
        </p:blipFill>
        <p:spPr bwMode="auto">
          <a:xfrm>
            <a:off x="0" y="542989"/>
            <a:ext cx="612648" cy="612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12-12-2016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TY2015 v1.0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2423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0890" y="2782388"/>
            <a:ext cx="8047809" cy="24558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en-US" sz="2800" dirty="0"/>
              <a:t>TS - Domestic Partner</a:t>
            </a:r>
            <a:br>
              <a:rPr lang="en-US" altLang="en-US" sz="2800" dirty="0"/>
            </a:br>
            <a:r>
              <a:rPr lang="en-US" sz="2200" dirty="0">
                <a:solidFill>
                  <a:srgbClr val="0070C0"/>
                </a:solidFill>
              </a:rPr>
              <a:t>State section \ Edit \ Enter Myself \ NJ State Return \ Congratulations (enter YES) \ Basic Information</a:t>
            </a:r>
          </a:p>
        </p:txBody>
      </p:sp>
      <p:sp>
        <p:nvSpPr>
          <p:cNvPr id="8" name="Oval 5"/>
          <p:cNvSpPr>
            <a:spLocks noChangeArrowheads="1"/>
          </p:cNvSpPr>
          <p:nvPr/>
        </p:nvSpPr>
        <p:spPr bwMode="auto">
          <a:xfrm>
            <a:off x="6346372" y="4687388"/>
            <a:ext cx="533400" cy="3810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pic>
        <p:nvPicPr>
          <p:cNvPr id="6" name="Picture 2" descr="NJ NJ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92" t="9087" r="7581" b="8686"/>
          <a:stretch/>
        </p:blipFill>
        <p:spPr bwMode="auto">
          <a:xfrm>
            <a:off x="0" y="542989"/>
            <a:ext cx="612648" cy="612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12-12-2016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TY2015 v1.0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0892" y="1594485"/>
            <a:ext cx="8108496" cy="74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1917700" y="4191000"/>
            <a:ext cx="5429692" cy="36933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/>
              <a:t>Question only appears if filing status is Single</a:t>
            </a:r>
          </a:p>
        </p:txBody>
      </p:sp>
    </p:spTree>
    <p:extLst>
      <p:ext uri="{BB962C8B-B14F-4D97-AF65-F5344CB8AC3E}">
        <p14:creationId xmlns:p14="http://schemas.microsoft.com/office/powerpoint/2010/main" val="4120054011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3955" y="1580606"/>
            <a:ext cx="7811588" cy="4245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/>
              <a:t>TS - NJ 1040 Page 2 - Domestic Partner</a:t>
            </a:r>
            <a:endParaRPr lang="en-US" dirty="0"/>
          </a:p>
        </p:txBody>
      </p:sp>
      <p:sp>
        <p:nvSpPr>
          <p:cNvPr id="8" name="Oval 5"/>
          <p:cNvSpPr>
            <a:spLocks noChangeArrowheads="1"/>
          </p:cNvSpPr>
          <p:nvPr/>
        </p:nvSpPr>
        <p:spPr bwMode="auto">
          <a:xfrm>
            <a:off x="7678783" y="3929742"/>
            <a:ext cx="533400" cy="3810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pic>
        <p:nvPicPr>
          <p:cNvPr id="6" name="Picture 2" descr="NJ NJ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92" t="9087" r="7581" b="8686"/>
          <a:stretch/>
        </p:blipFill>
        <p:spPr bwMode="auto">
          <a:xfrm>
            <a:off x="0" y="542989"/>
            <a:ext cx="612648" cy="612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12-12-2016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TY2015 v1.0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10" name="Oval 5"/>
          <p:cNvSpPr>
            <a:spLocks noChangeArrowheads="1"/>
          </p:cNvSpPr>
          <p:nvPr/>
        </p:nvSpPr>
        <p:spPr bwMode="auto">
          <a:xfrm>
            <a:off x="3729445" y="5140233"/>
            <a:ext cx="533400" cy="3810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11" name="Oval 5"/>
          <p:cNvSpPr>
            <a:spLocks noChangeArrowheads="1"/>
          </p:cNvSpPr>
          <p:nvPr/>
        </p:nvSpPr>
        <p:spPr bwMode="auto">
          <a:xfrm>
            <a:off x="3729446" y="3938451"/>
            <a:ext cx="533400" cy="3810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12" name="TextBox 11"/>
          <p:cNvSpPr txBox="1"/>
          <p:nvPr/>
        </p:nvSpPr>
        <p:spPr>
          <a:xfrm>
            <a:off x="4789714" y="3120571"/>
            <a:ext cx="3839513" cy="646331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/>
              <a:t>1 regular exemption for taxpayer;</a:t>
            </a:r>
          </a:p>
          <a:p>
            <a:r>
              <a:rPr lang="en-US" b="1" dirty="0"/>
              <a:t>1 for domestic partner</a:t>
            </a:r>
          </a:p>
        </p:txBody>
      </p:sp>
    </p:spTree>
    <p:extLst>
      <p:ext uri="{BB962C8B-B14F-4D97-AF65-F5344CB8AC3E}">
        <p14:creationId xmlns:p14="http://schemas.microsoft.com/office/powerpoint/2010/main" val="1234095918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2529" y="1676203"/>
            <a:ext cx="7192489" cy="4108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885" name="Oval 5"/>
          <p:cNvSpPr>
            <a:spLocks noChangeArrowheads="1"/>
          </p:cNvSpPr>
          <p:nvPr/>
        </p:nvSpPr>
        <p:spPr bwMode="auto">
          <a:xfrm>
            <a:off x="2101932" y="3407229"/>
            <a:ext cx="2280064" cy="6858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12-12-2016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TY2015 v1.0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122883" name="Rectangle 8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8001000" cy="1143000"/>
          </a:xfrm>
        </p:spPr>
        <p:txBody>
          <a:bodyPr>
            <a:noAutofit/>
          </a:bodyPr>
          <a:lstStyle/>
          <a:p>
            <a:r>
              <a:rPr lang="en-US" altLang="en-US" sz="3200" dirty="0"/>
              <a:t>TS - No Extra Exemption For 65 or Over but Addition to Standard Deduction-Federal 1040</a:t>
            </a:r>
          </a:p>
        </p:txBody>
      </p:sp>
      <p:pic>
        <p:nvPicPr>
          <p:cNvPr id="10" name="Picture 9" descr="NJ TaxSlayer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838200"/>
            <a:ext cx="612648" cy="163373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4085112" y="2683824"/>
            <a:ext cx="4557658" cy="646331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b="1" dirty="0"/>
              <a:t>TS automatically adds extra to standard</a:t>
            </a:r>
          </a:p>
          <a:p>
            <a:r>
              <a:rPr lang="en-US" b="1" dirty="0"/>
              <a:t> deduction if 65 or older</a:t>
            </a:r>
          </a:p>
        </p:txBody>
      </p:sp>
      <p:cxnSp>
        <p:nvCxnSpPr>
          <p:cNvPr id="13" name="Straight Arrow Connector 12"/>
          <p:cNvCxnSpPr/>
          <p:nvPr/>
        </p:nvCxnSpPr>
        <p:spPr bwMode="auto">
          <a:xfrm flipH="1">
            <a:off x="3503221" y="3301340"/>
            <a:ext cx="629393" cy="118754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3592312698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5" name="Oval 5"/>
          <p:cNvSpPr>
            <a:spLocks noChangeArrowheads="1"/>
          </p:cNvSpPr>
          <p:nvPr/>
        </p:nvSpPr>
        <p:spPr bwMode="auto">
          <a:xfrm>
            <a:off x="5105400" y="4876800"/>
            <a:ext cx="838200" cy="3810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12-12-2016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TY2015 v1.0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122883" name="Rectangle 8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8103358" cy="1143000"/>
          </a:xfrm>
        </p:spPr>
        <p:txBody>
          <a:bodyPr>
            <a:noAutofit/>
          </a:bodyPr>
          <a:lstStyle/>
          <a:p>
            <a:r>
              <a:rPr lang="en-US" altLang="en-US" sz="3200" dirty="0"/>
              <a:t>TS - Extra Standard Exemption For 65 or Over - NJ 1040</a:t>
            </a:r>
          </a:p>
        </p:txBody>
      </p:sp>
      <p:pic>
        <p:nvPicPr>
          <p:cNvPr id="9" name="Picture 8" descr="NJ TaxSlayer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1097507"/>
            <a:ext cx="612648" cy="163373"/>
          </a:xfrm>
          <a:prstGeom prst="rect">
            <a:avLst/>
          </a:prstGeom>
        </p:spPr>
      </p:pic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3142" y="1508166"/>
            <a:ext cx="7659585" cy="4237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Oval 5"/>
          <p:cNvSpPr>
            <a:spLocks noChangeArrowheads="1"/>
          </p:cNvSpPr>
          <p:nvPr/>
        </p:nvSpPr>
        <p:spPr bwMode="auto">
          <a:xfrm>
            <a:off x="2853046" y="5188528"/>
            <a:ext cx="1279567" cy="4572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13" name="Oval 5"/>
          <p:cNvSpPr>
            <a:spLocks noChangeArrowheads="1"/>
          </p:cNvSpPr>
          <p:nvPr/>
        </p:nvSpPr>
        <p:spPr bwMode="auto">
          <a:xfrm>
            <a:off x="7564582" y="4144487"/>
            <a:ext cx="510640" cy="308759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11" name="TextBox 10"/>
          <p:cNvSpPr txBox="1"/>
          <p:nvPr/>
        </p:nvSpPr>
        <p:spPr>
          <a:xfrm>
            <a:off x="4557486" y="2960914"/>
            <a:ext cx="4108817" cy="646331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/>
              <a:t>NJ grants extra personal exemption</a:t>
            </a:r>
          </a:p>
          <a:p>
            <a:r>
              <a:rPr lang="en-US" b="1" dirty="0"/>
              <a:t>if 65 or older </a:t>
            </a:r>
          </a:p>
        </p:txBody>
      </p:sp>
      <p:cxnSp>
        <p:nvCxnSpPr>
          <p:cNvPr id="14" name="Straight Arrow Connector 13"/>
          <p:cNvCxnSpPr/>
          <p:nvPr/>
        </p:nvCxnSpPr>
        <p:spPr bwMode="auto">
          <a:xfrm>
            <a:off x="7489372" y="3614058"/>
            <a:ext cx="174171" cy="522513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pic>
        <p:nvPicPr>
          <p:cNvPr id="15" name="Picture 2" descr="NJ NJ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92" t="9087" r="7581" b="8686"/>
          <a:stretch/>
        </p:blipFill>
        <p:spPr bwMode="auto">
          <a:xfrm>
            <a:off x="0" y="215443"/>
            <a:ext cx="612648" cy="612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61448075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NJ Template 06">
  <a:themeElements>
    <a:clrScheme name="NJ Template 06 7">
      <a:dk1>
        <a:srgbClr val="000000"/>
      </a:dk1>
      <a:lt1>
        <a:srgbClr val="FFFFFF"/>
      </a:lt1>
      <a:dk2>
        <a:srgbClr val="000000"/>
      </a:dk2>
      <a:lt2>
        <a:srgbClr val="891411"/>
      </a:lt2>
      <a:accent1>
        <a:srgbClr val="4F917E"/>
      </a:accent1>
      <a:accent2>
        <a:srgbClr val="CC9900"/>
      </a:accent2>
      <a:accent3>
        <a:srgbClr val="FFFFFF"/>
      </a:accent3>
      <a:accent4>
        <a:srgbClr val="000000"/>
      </a:accent4>
      <a:accent5>
        <a:srgbClr val="B2C7C0"/>
      </a:accent5>
      <a:accent6>
        <a:srgbClr val="B98A00"/>
      </a:accent6>
      <a:hlink>
        <a:srgbClr val="5A84D8"/>
      </a:hlink>
      <a:folHlink>
        <a:srgbClr val="A0C6BA"/>
      </a:folHlink>
    </a:clrScheme>
    <a:fontScheme name="NJ Template 06">
      <a:majorFont>
        <a:latin typeface="Calibri"/>
        <a:ea typeface="ＭＳ Ｐゴシック"/>
        <a:cs typeface=""/>
      </a:majorFont>
      <a:minorFont>
        <a:latin typeface="Calibri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34" charset="-128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34" charset="-128"/>
            <a:cs typeface="Arial" charset="0"/>
          </a:defRPr>
        </a:defPPr>
      </a:lstStyle>
    </a:lnDef>
  </a:objectDefaults>
  <a:extraClrSchemeLst>
    <a:extraClrScheme>
      <a:clrScheme name="NJ Template 06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J Template 06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J Template 06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J Template 06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J Template 06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J Template 06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J Template 06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J Template 06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J Template 06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J Template 06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NJ Template.potx" id="{28C45570-C858-4585-804A-99F911C81C83}" vid="{ED85AEA2-13FF-4A18-B167-0F7253B865F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NJ Template</Template>
  <TotalTime>0</TotalTime>
  <Words>1809</Words>
  <Application>Microsoft Office PowerPoint</Application>
  <PresentationFormat>On-screen Show (4:3)</PresentationFormat>
  <Paragraphs>302</Paragraphs>
  <Slides>25</Slides>
  <Notes>25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2" baseType="lpstr">
      <vt:lpstr>MS PGothic</vt:lpstr>
      <vt:lpstr>MS PGothic</vt:lpstr>
      <vt:lpstr>Arial</vt:lpstr>
      <vt:lpstr>Calibri</vt:lpstr>
      <vt:lpstr>Verdana</vt:lpstr>
      <vt:lpstr>Wingdings</vt:lpstr>
      <vt:lpstr>NJ Template 06</vt:lpstr>
      <vt:lpstr>Personal Exemptions</vt:lpstr>
      <vt:lpstr>Exemption</vt:lpstr>
      <vt:lpstr>Summary of Personal Exemptions Types</vt:lpstr>
      <vt:lpstr>Personal Exemption Rules -  Taxpayer and Spouse</vt:lpstr>
      <vt:lpstr>NJ Exemption: Domestic Partner</vt:lpstr>
      <vt:lpstr>TS - Domestic Partner State section \ Edit \ Enter Myself \ NJ State Return \ Congratulations (enter YES) \ Basic Information</vt:lpstr>
      <vt:lpstr>TS - NJ 1040 Page 2 - Domestic Partner</vt:lpstr>
      <vt:lpstr>TS - No Extra Exemption For 65 or Over but Addition to Standard Deduction-Federal 1040</vt:lpstr>
      <vt:lpstr>TS - Extra Standard Exemption For 65 or Over - NJ 1040</vt:lpstr>
      <vt:lpstr>Who is Considered Blind for Federal and State Tax Purposes?</vt:lpstr>
      <vt:lpstr>TS - Identification of Blind  Basic Information section \ Personal Information</vt:lpstr>
      <vt:lpstr>TS - Extra Standard Deduction for Blind Only, Not Disabled  – Federal 1040</vt:lpstr>
      <vt:lpstr>TS - Extra Exemption for Blind – NJ 1040</vt:lpstr>
      <vt:lpstr>Who is Considered Disabled for Federal Tax Purposes?</vt:lpstr>
      <vt:lpstr>Who is Considered Disabled for  NJ Tax Purposes?</vt:lpstr>
      <vt:lpstr>Who is Considered Disabled for  NJ Tax Purposes?                                                                              (cont’d)</vt:lpstr>
      <vt:lpstr>TS - Extra Exemption for Disabled – NJ 1040</vt:lpstr>
      <vt:lpstr>Federal/State Differences:  Exemptions for Minors Who Can Be Claimed on Parent’s Return</vt:lpstr>
      <vt:lpstr>TS - Minor Claimed on Parent’s Return  Basic section \ Personal Information (on Minor’s Return)</vt:lpstr>
      <vt:lpstr>TS - Minor Claimed on Parent’s Return – Minor’s Federal 1040</vt:lpstr>
      <vt:lpstr>TS - Minor Claimed on Parent’s Return – Minor’s NJ 1040</vt:lpstr>
      <vt:lpstr>Filing a Return for a Deceased Taxpayer</vt:lpstr>
      <vt:lpstr>Filing a Return for a  Deceased Taxpayer</vt:lpstr>
      <vt:lpstr>Filing a Return for a  Deceased Taxpayer</vt:lpstr>
      <vt:lpstr>TS - Printed 1040 Return Of Deceased Taxpayer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 H 509</dc:creator>
  <cp:lastModifiedBy>Al TP4F</cp:lastModifiedBy>
  <cp:revision>3</cp:revision>
  <cp:lastPrinted>2012-10-15T20:27:10Z</cp:lastPrinted>
  <dcterms:created xsi:type="dcterms:W3CDTF">2014-10-17T16:41:52Z</dcterms:created>
  <dcterms:modified xsi:type="dcterms:W3CDTF">2016-12-12T20:54:14Z</dcterms:modified>
</cp:coreProperties>
</file>